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1" r:id="rId2"/>
  </p:sldMasterIdLst>
  <p:notesMasterIdLst>
    <p:notesMasterId r:id="rId2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Lst>
  <p:sldSz cx="12192000" cy="6858000"/>
  <p:notesSz cx="6858000" cy="9144000"/>
  <p:embeddedFontLst>
    <p:embeddedFont>
      <p:font typeface="Calibri" panose="020F0502020204030204" pitchFamily="34" charset="0"/>
      <p:regular r:id="rId26"/>
      <p:bold r:id="rId27"/>
      <p:italic r:id="rId28"/>
      <p:boldItalic r:id="rId29"/>
    </p:embeddedFont>
    <p:embeddedFont>
      <p:font typeface="Open Sans" panose="020B0606030504020204" pitchFamily="34" charset="0"/>
      <p:regular r:id="rId30"/>
      <p:bold r:id="rId31"/>
      <p:italic r:id="rId32"/>
      <p:boldItalic r:id="rId33"/>
    </p:embeddedFont>
    <p:embeddedFont>
      <p:font typeface="Roboto" panose="02000000000000000000" pitchFamily="2" charset="0"/>
      <p:regular r:id="rId34"/>
      <p:bold r:id="rId35"/>
      <p:italic r:id="rId36"/>
      <p:boldItalic r:id="rId37"/>
    </p:embeddedFont>
    <p:embeddedFont>
      <p:font typeface="Roboto Medium" panose="02000000000000000000" pitchFamily="2" charset="0"/>
      <p:regular r:id="rId38"/>
      <p: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1" roundtripDataSignature="AMtx7mjJmGeQ/8vS+cbhnHERhH0ib9pRT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43"/>
  </p:normalViewPr>
  <p:slideViewPr>
    <p:cSldViewPr snapToGrid="0">
      <p:cViewPr varScale="1">
        <p:scale>
          <a:sx n="105" d="100"/>
          <a:sy n="105" d="100"/>
        </p:scale>
        <p:origin x="84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1.fntdata"/><Relationship Id="rId39" Type="http://schemas.openxmlformats.org/officeDocument/2006/relationships/font" Target="fonts/font14.fntdata"/><Relationship Id="rId21" Type="http://schemas.openxmlformats.org/officeDocument/2006/relationships/slide" Target="slides/slide19.xml"/><Relationship Id="rId34" Type="http://schemas.openxmlformats.org/officeDocument/2006/relationships/font" Target="fonts/font9.fntdata"/><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4.fntdata"/><Relationship Id="rId41"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7.fntdata"/><Relationship Id="rId37" Type="http://schemas.openxmlformats.org/officeDocument/2006/relationships/font" Target="fonts/font12.fntdata"/><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6.fntdata"/><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font" Target="fonts/font1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4b85d504c5_0_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34b85d504c5_0_2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1150" algn="l" rtl="0">
              <a:lnSpc>
                <a:spcPct val="90000"/>
              </a:lnSpc>
              <a:spcBef>
                <a:spcPts val="1000"/>
              </a:spcBef>
              <a:spcAft>
                <a:spcPts val="0"/>
              </a:spcAft>
              <a:buClr>
                <a:srgbClr val="2B454E"/>
              </a:buClr>
              <a:buSzPts val="1300"/>
              <a:buChar char="●"/>
            </a:pPr>
            <a:r>
              <a:rPr lang="nl" sz="1300" b="1">
                <a:solidFill>
                  <a:srgbClr val="2B454E"/>
                </a:solidFill>
              </a:rPr>
              <a:t>Perspectieven vanuit meerdere rollen: </a:t>
            </a:r>
            <a:r>
              <a:rPr lang="nl" sz="1300">
                <a:solidFill>
                  <a:srgbClr val="2B454E"/>
                </a:solidFill>
              </a:rPr>
              <a:t>de mogelijkheid om verschillende rollen aan te nemen en dingen vanuit verschillende perspectieven te bekijken.</a:t>
            </a:r>
            <a:endParaRPr sz="1300">
              <a:solidFill>
                <a:srgbClr val="2B454E"/>
              </a:solidFill>
            </a:endParaRPr>
          </a:p>
          <a:p>
            <a:pPr marL="1371600" lvl="2" indent="-311150" algn="l" rtl="0">
              <a:lnSpc>
                <a:spcPct val="90000"/>
              </a:lnSpc>
              <a:spcBef>
                <a:spcPts val="0"/>
              </a:spcBef>
              <a:spcAft>
                <a:spcPts val="0"/>
              </a:spcAft>
              <a:buClr>
                <a:srgbClr val="1D1D1B"/>
              </a:buClr>
              <a:buSzPts val="1300"/>
              <a:buChar char="■"/>
            </a:pPr>
            <a:r>
              <a:rPr lang="nl" sz="1300">
                <a:solidFill>
                  <a:srgbClr val="1D1D1B"/>
                </a:solidFill>
              </a:rPr>
              <a:t>Door leerlingen aan te moedigen verschillende rollen aan te nemen binnen een project of activiteit in een les, kan het begrip van verschillende standpunten worden vergroot en gendergerelateerde aannames over rollen en verantwoordelijkheden worden uitgedaagd. Het zorgt er ook voor dat leerlingen gelijkwaardig betrokken zijn bij alle rollen en dat verantwoordelijkheden worden gedeeld.</a:t>
            </a:r>
            <a:endParaRPr sz="1300">
              <a:solidFill>
                <a:srgbClr val="1D1D1B"/>
              </a:solidFill>
            </a:endParaRPr>
          </a:p>
          <a:p>
            <a:pPr marL="1371600" lvl="0" indent="0" algn="l" rtl="0">
              <a:lnSpc>
                <a:spcPct val="90000"/>
              </a:lnSpc>
              <a:spcBef>
                <a:spcPts val="1000"/>
              </a:spcBef>
              <a:spcAft>
                <a:spcPts val="0"/>
              </a:spcAft>
              <a:buClr>
                <a:schemeClr val="dk1"/>
              </a:buClr>
              <a:buSzPts val="1100"/>
              <a:buFont typeface="Arial"/>
              <a:buNone/>
            </a:pPr>
            <a:endParaRPr sz="1300">
              <a:solidFill>
                <a:srgbClr val="2B454E"/>
              </a:solidFill>
            </a:endParaRPr>
          </a:p>
          <a:p>
            <a:pPr marL="457200" lvl="0" indent="-311150" algn="l" rtl="0">
              <a:lnSpc>
                <a:spcPct val="90000"/>
              </a:lnSpc>
              <a:spcBef>
                <a:spcPts val="1000"/>
              </a:spcBef>
              <a:spcAft>
                <a:spcPts val="0"/>
              </a:spcAft>
              <a:buClr>
                <a:srgbClr val="2B454E"/>
              </a:buClr>
              <a:buSzPts val="1300"/>
              <a:buChar char="●"/>
            </a:pPr>
            <a:r>
              <a:rPr lang="nl" sz="1300" b="1">
                <a:solidFill>
                  <a:srgbClr val="2B454E"/>
                </a:solidFill>
              </a:rPr>
              <a:t>Samenwerking: </a:t>
            </a:r>
            <a:r>
              <a:rPr lang="nl" sz="1300">
                <a:solidFill>
                  <a:srgbClr val="2B454E"/>
                </a:solidFill>
              </a:rPr>
              <a:t>taken die aan groepen worden gericht, waarbij individuen in tweetallen of teams samenwerken en streven naar succes voor het hele team.</a:t>
            </a:r>
            <a:endParaRPr sz="1300">
              <a:solidFill>
                <a:srgbClr val="2B454E"/>
              </a:solidFill>
            </a:endParaRPr>
          </a:p>
          <a:p>
            <a:pPr marL="1371600" lvl="2" indent="-311150" algn="l" rtl="0">
              <a:lnSpc>
                <a:spcPct val="90000"/>
              </a:lnSpc>
              <a:spcBef>
                <a:spcPts val="0"/>
              </a:spcBef>
              <a:spcAft>
                <a:spcPts val="0"/>
              </a:spcAft>
              <a:buClr>
                <a:srgbClr val="1D1D1B"/>
              </a:buClr>
              <a:buSzPts val="1300"/>
              <a:buChar char="■"/>
            </a:pPr>
            <a:r>
              <a:rPr lang="nl" sz="1300">
                <a:solidFill>
                  <a:srgbClr val="1D1D1B"/>
                </a:solidFill>
              </a:rPr>
              <a:t>Bij gezamenlijke taken wordt het teamwerk en de steun van elkaar bevorderd. Hierdoor ontstaat een meer inclusieve omgeving waarin alle leerlingen, ongeacht hun geslacht, zich gewaardeerd voelen.</a:t>
            </a:r>
            <a:endParaRPr sz="1300"/>
          </a:p>
        </p:txBody>
      </p:sp>
      <p:sp>
        <p:nvSpPr>
          <p:cNvPr id="155" name="Google Shape;155;g34b85d504c5_0_2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4b85d504c5_0_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34b85d504c5_0_3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1150" algn="l" rtl="0">
              <a:lnSpc>
                <a:spcPct val="90000"/>
              </a:lnSpc>
              <a:spcBef>
                <a:spcPts val="1000"/>
              </a:spcBef>
              <a:spcAft>
                <a:spcPts val="0"/>
              </a:spcAft>
              <a:buClr>
                <a:srgbClr val="2B454E"/>
              </a:buClr>
              <a:buSzPts val="1300"/>
              <a:buChar char="●"/>
            </a:pPr>
            <a:r>
              <a:rPr lang="nl" sz="1300" b="1">
                <a:solidFill>
                  <a:srgbClr val="2B454E"/>
                </a:solidFill>
              </a:rPr>
              <a:t>Articulatie: </a:t>
            </a:r>
            <a:r>
              <a:rPr lang="nl" sz="1300">
                <a:solidFill>
                  <a:srgbClr val="2B454E"/>
                </a:solidFill>
              </a:rPr>
              <a:t>de mogelijkheid om gedachten en resultaten te verwoorden, een argument publiekelijk te presenteren en via sociale interactie tot begrip te komen.</a:t>
            </a:r>
            <a:endParaRPr sz="1300">
              <a:solidFill>
                <a:srgbClr val="2B454E"/>
              </a:solidFill>
            </a:endParaRPr>
          </a:p>
          <a:p>
            <a:pPr marL="1371600" lvl="2" indent="-311150" algn="l" rtl="0">
              <a:lnSpc>
                <a:spcPct val="90000"/>
              </a:lnSpc>
              <a:spcBef>
                <a:spcPts val="0"/>
              </a:spcBef>
              <a:spcAft>
                <a:spcPts val="0"/>
              </a:spcAft>
              <a:buClr>
                <a:srgbClr val="1D1D1B"/>
              </a:buClr>
              <a:buSzPts val="1300"/>
              <a:buChar char="■"/>
            </a:pPr>
            <a:r>
              <a:rPr lang="nl" sz="1300">
                <a:solidFill>
                  <a:srgbClr val="1D1D1B"/>
                </a:solidFill>
              </a:rPr>
              <a:t>Door leerlingen kansen en een veilige omgeving te bieden waar ze hun gedachten en resultaten kunnen uiten, kan het zelfvertrouwen worden vergroot van personen die in een traditionele onderwijsomgeving minder snel hun mond opendoen. Hier hebben alle leerlingen, ongeacht hun geslacht, profijt van.</a:t>
            </a:r>
            <a:endParaRPr sz="1300">
              <a:solidFill>
                <a:srgbClr val="1D1D1B"/>
              </a:solidFill>
            </a:endParaRPr>
          </a:p>
          <a:p>
            <a:pPr marL="1371600" lvl="0" indent="0" algn="l" rtl="0">
              <a:lnSpc>
                <a:spcPct val="90000"/>
              </a:lnSpc>
              <a:spcBef>
                <a:spcPts val="0"/>
              </a:spcBef>
              <a:spcAft>
                <a:spcPts val="0"/>
              </a:spcAft>
              <a:buClr>
                <a:schemeClr val="dk1"/>
              </a:buClr>
              <a:buSzPts val="1100"/>
              <a:buFont typeface="Arial"/>
              <a:buNone/>
            </a:pPr>
            <a:endParaRPr sz="1300">
              <a:solidFill>
                <a:srgbClr val="2B454E"/>
              </a:solidFill>
            </a:endParaRPr>
          </a:p>
          <a:p>
            <a:pPr marL="457200" lvl="0" indent="-311150" algn="l" rtl="0">
              <a:lnSpc>
                <a:spcPct val="90000"/>
              </a:lnSpc>
              <a:spcBef>
                <a:spcPts val="0"/>
              </a:spcBef>
              <a:spcAft>
                <a:spcPts val="0"/>
              </a:spcAft>
              <a:buClr>
                <a:srgbClr val="2B454E"/>
              </a:buClr>
              <a:buSzPts val="1300"/>
              <a:buChar char="●"/>
            </a:pPr>
            <a:r>
              <a:rPr lang="nl" sz="1300" b="1">
                <a:solidFill>
                  <a:srgbClr val="2B454E"/>
                </a:solidFill>
              </a:rPr>
              <a:t>Reflectie: </a:t>
            </a:r>
            <a:r>
              <a:rPr lang="nl" sz="1300">
                <a:solidFill>
                  <a:srgbClr val="2B454E"/>
                </a:solidFill>
              </a:rPr>
              <a:t>de mogelijkheid om na te denken over, te reflecteren op en te discussiëren over keuzes, hetzij in actie (tijdens het maken van keuzes) of over actie (na het nemen van een besluit). Reflectie is ook een sociaal proces.</a:t>
            </a:r>
            <a:endParaRPr sz="1300">
              <a:solidFill>
                <a:srgbClr val="2B454E"/>
              </a:solidFill>
            </a:endParaRPr>
          </a:p>
          <a:p>
            <a:pPr marL="1371600" lvl="2" indent="-311150" algn="l" rtl="0">
              <a:lnSpc>
                <a:spcPct val="90000"/>
              </a:lnSpc>
              <a:spcBef>
                <a:spcPts val="0"/>
              </a:spcBef>
              <a:spcAft>
                <a:spcPts val="0"/>
              </a:spcAft>
              <a:buClr>
                <a:srgbClr val="1D1D1B"/>
              </a:buClr>
              <a:buSzPts val="1300"/>
              <a:buChar char="■"/>
            </a:pPr>
            <a:r>
              <a:rPr lang="nl" sz="1300">
                <a:solidFill>
                  <a:srgbClr val="1D1D1B"/>
                </a:solidFill>
              </a:rPr>
              <a:t>Door reflectie aan te moedigen, kunnen alle studenten, ongeacht hun geslacht, hun leerproces en vooroordelen verwerken, wat leidt tot meer zelfbewustzijn en een inclusievere mindset binnen de leergemeenschap. Om genderinclusie en samenwerking te bevorderen, kunnen studenten ook in samenwerkingsgroepen werken die discussie en maatschappelijke reflectie mogelijk maken.</a:t>
            </a:r>
            <a:endParaRPr sz="1300">
              <a:solidFill>
                <a:srgbClr val="1D1D1B"/>
              </a:solidFill>
            </a:endParaRPr>
          </a:p>
          <a:p>
            <a:pPr marL="0" lvl="0" indent="0" algn="l" rtl="0">
              <a:spcBef>
                <a:spcPts val="0"/>
              </a:spcBef>
              <a:spcAft>
                <a:spcPts val="0"/>
              </a:spcAft>
              <a:buNone/>
            </a:pPr>
            <a:endParaRPr sz="1300"/>
          </a:p>
        </p:txBody>
      </p:sp>
      <p:sp>
        <p:nvSpPr>
          <p:cNvPr id="164" name="Google Shape;164;g34b85d504c5_0_3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34b85d504c5_0_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3" name="Google Shape;173;g34b85d504c5_0_5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1150" algn="l" rtl="0">
              <a:lnSpc>
                <a:spcPct val="90000"/>
              </a:lnSpc>
              <a:spcBef>
                <a:spcPts val="1000"/>
              </a:spcBef>
              <a:spcAft>
                <a:spcPts val="0"/>
              </a:spcAft>
              <a:buClr>
                <a:srgbClr val="2B454E"/>
              </a:buClr>
              <a:buSzPts val="1300"/>
              <a:buChar char="●"/>
            </a:pPr>
            <a:r>
              <a:rPr lang="nl" sz="1300" b="1">
                <a:solidFill>
                  <a:srgbClr val="2B454E"/>
                </a:solidFill>
              </a:rPr>
              <a:t>Scaffolding: </a:t>
            </a:r>
            <a:r>
              <a:rPr lang="nl" sz="1300">
                <a:solidFill>
                  <a:srgbClr val="2B454E"/>
                </a:solidFill>
              </a:rPr>
              <a:t>assistentie en coaching, begeleiding die de metacognitie activeert.</a:t>
            </a:r>
            <a:endParaRPr sz="1300">
              <a:solidFill>
                <a:srgbClr val="2B454E"/>
              </a:solidFill>
            </a:endParaRPr>
          </a:p>
          <a:p>
            <a:pPr marL="1371600" lvl="2" indent="-311150" algn="l" rtl="0">
              <a:lnSpc>
                <a:spcPct val="90000"/>
              </a:lnSpc>
              <a:spcBef>
                <a:spcPts val="0"/>
              </a:spcBef>
              <a:spcAft>
                <a:spcPts val="0"/>
              </a:spcAft>
              <a:buClr>
                <a:srgbClr val="1D1D1B"/>
              </a:buClr>
              <a:buSzPts val="1300"/>
              <a:buChar char="■"/>
            </a:pPr>
            <a:r>
              <a:rPr lang="nl" sz="1300">
                <a:solidFill>
                  <a:srgbClr val="1D1D1B"/>
                </a:solidFill>
              </a:rPr>
              <a:t>Door op maat gemaakte ondersteuning en begeleiding te bieden die metacognitie activeert, kunnen alle leerlingen profiteren, ongeacht hun geslacht. In het bijzonder leerlingen die zich minder zelfverzekerd voelen of een andere leerstijl hebben. Zo kan het gebrek aan zelfvertrouwen op het gebied van informatica worden aangepakt, wat te wijten is aan de geslachten.</a:t>
            </a:r>
            <a:endParaRPr sz="1300">
              <a:solidFill>
                <a:srgbClr val="1D1D1B"/>
              </a:solidFill>
            </a:endParaRPr>
          </a:p>
          <a:p>
            <a:pPr marL="1371600" lvl="0" indent="0" algn="l" rtl="0">
              <a:lnSpc>
                <a:spcPct val="90000"/>
              </a:lnSpc>
              <a:spcBef>
                <a:spcPts val="1000"/>
              </a:spcBef>
              <a:spcAft>
                <a:spcPts val="0"/>
              </a:spcAft>
              <a:buClr>
                <a:schemeClr val="dk1"/>
              </a:buClr>
              <a:buSzPts val="1100"/>
              <a:buFont typeface="Arial"/>
              <a:buNone/>
            </a:pPr>
            <a:endParaRPr sz="1300">
              <a:solidFill>
                <a:srgbClr val="2B454E"/>
              </a:solidFill>
            </a:endParaRPr>
          </a:p>
          <a:p>
            <a:pPr marL="457200" lvl="0" indent="-311150" algn="l" rtl="0">
              <a:lnSpc>
                <a:spcPct val="90000"/>
              </a:lnSpc>
              <a:spcBef>
                <a:spcPts val="1000"/>
              </a:spcBef>
              <a:spcAft>
                <a:spcPts val="0"/>
              </a:spcAft>
              <a:buClr>
                <a:srgbClr val="2B454E"/>
              </a:buClr>
              <a:buSzPts val="1300"/>
              <a:buChar char="●"/>
            </a:pPr>
            <a:r>
              <a:rPr lang="nl" sz="1300" b="1">
                <a:solidFill>
                  <a:srgbClr val="2B454E"/>
                </a:solidFill>
              </a:rPr>
              <a:t>Authentieke beoordeling: </a:t>
            </a:r>
            <a:r>
              <a:rPr lang="nl" sz="1300">
                <a:solidFill>
                  <a:srgbClr val="2B454E"/>
                </a:solidFill>
              </a:rPr>
              <a:t>beoordeling is een geïntegreerd onderdeel in plaats van een afzonderlijk onderdeel, waarbij studenten een breed scala aan vaardigheden gebruiken en hun prestaties of producten laten zien. Deze worden vervolgens beoordeeld op basis van de juiste criteria (die aansluiten bij de opdracht).</a:t>
            </a:r>
            <a:endParaRPr sz="1300">
              <a:solidFill>
                <a:srgbClr val="2B454E"/>
              </a:solidFill>
            </a:endParaRPr>
          </a:p>
          <a:p>
            <a:pPr marL="1371600" lvl="2" indent="-311150" algn="l" rtl="0">
              <a:lnSpc>
                <a:spcPct val="90000"/>
              </a:lnSpc>
              <a:spcBef>
                <a:spcPts val="0"/>
              </a:spcBef>
              <a:spcAft>
                <a:spcPts val="0"/>
              </a:spcAft>
              <a:buClr>
                <a:srgbClr val="1D1D1B"/>
              </a:buClr>
              <a:buSzPts val="1300"/>
              <a:buChar char="■"/>
            </a:pPr>
            <a:r>
              <a:rPr lang="nl" sz="1300">
                <a:solidFill>
                  <a:srgbClr val="1D1D1B"/>
                </a:solidFill>
              </a:rPr>
              <a:t>Door gebruik te maken van diverse beoordelingsmethoden, waarbij rekening wordt gehouden met verschillende vaardigheden en het creëren van tastbare producten, kunnen alle leerlingen, ongeacht hun geslacht, eerlijkere kansen krijgen om hun kennis te laten zien.</a:t>
            </a:r>
            <a:endParaRPr sz="1300">
              <a:solidFill>
                <a:srgbClr val="1D1D1B"/>
              </a:solidFill>
            </a:endParaRPr>
          </a:p>
          <a:p>
            <a:pPr marL="0" lvl="0" indent="0" algn="l" rtl="0">
              <a:spcBef>
                <a:spcPts val="0"/>
              </a:spcBef>
              <a:spcAft>
                <a:spcPts val="0"/>
              </a:spcAft>
              <a:buNone/>
            </a:pPr>
            <a:endParaRPr sz="1300"/>
          </a:p>
        </p:txBody>
      </p:sp>
      <p:sp>
        <p:nvSpPr>
          <p:cNvPr id="174" name="Google Shape;174;g34b85d504c5_0_5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4b85d504c5_0_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34b85d504c5_0_6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3" name="Google Shape;183;g34b85d504c5_0_6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34b85d504c5_0_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2" name="Google Shape;192;g34b85d504c5_0_5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nl">
                <a:solidFill>
                  <a:srgbClr val="2B454E"/>
                </a:solidFill>
              </a:rPr>
              <a:t>Verdeel de deelnemers in groepen. Op basis van de voorbeelden van authentieke leerconcepten krijgt elke groep één scenariokaart toegewezen. Vervolgens wordt geprobeerd om eerste strategieën te beschrijven voor het integreren of verbeteren van authentieke leerervaringen in het informaticaonderwijs om leren aantrekkelijker en betekenisvoller te maken.</a:t>
            </a:r>
            <a:endParaRPr>
              <a:solidFill>
                <a:srgbClr val="2B454E"/>
              </a:solidFill>
            </a:endParaRPr>
          </a:p>
          <a:p>
            <a:pPr marL="0" lvl="0" indent="0" algn="l" rtl="0">
              <a:lnSpc>
                <a:spcPct val="90000"/>
              </a:lnSpc>
              <a:spcBef>
                <a:spcPts val="1000"/>
              </a:spcBef>
              <a:spcAft>
                <a:spcPts val="0"/>
              </a:spcAft>
              <a:buSzPts val="1400"/>
              <a:buNone/>
            </a:pPr>
            <a:r>
              <a:rPr lang="nl">
                <a:solidFill>
                  <a:srgbClr val="2B454E"/>
                </a:solidFill>
              </a:rPr>
              <a:t>Om een bredere discussie te faciliteren, vormen de deelnemers nieuwe, diverse groepen, waarbij ze ervoor zorgen dat elke oorspronkelijke groep vertegenwoordigd is. Samen delen en bespreken ze hun authentieke leerprincipes. Elke groep deelt één authentiek leerprincipe via een samenwerkingstool, zoals Padlet.</a:t>
            </a:r>
            <a:endParaRPr>
              <a:solidFill>
                <a:srgbClr val="2B454E"/>
              </a:solidFill>
            </a:endParaRPr>
          </a:p>
        </p:txBody>
      </p:sp>
      <p:sp>
        <p:nvSpPr>
          <p:cNvPr id="193" name="Google Shape;193;g34b85d504c5_0_5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34bb7fa468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34bb7fa468f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lnSpc>
                <a:spcPct val="107916"/>
              </a:lnSpc>
              <a:spcBef>
                <a:spcPts val="0"/>
              </a:spcBef>
              <a:spcAft>
                <a:spcPts val="800"/>
              </a:spcAft>
              <a:buClr>
                <a:schemeClr val="dk1"/>
              </a:buClr>
              <a:buSzPts val="1100"/>
              <a:buFont typeface="Arial"/>
              <a:buNone/>
            </a:pPr>
            <a:r>
              <a:rPr lang="nl"/>
              <a:t>Scholen en klaslokalen worden gekenmerkt door onderliggende verwachtingen en overtuigingen die een 'verborgen curriculum' bevorderen (Gordon, 1982). Genderideologie op scholen kan van invloed zijn op de competentieopvattingen, voorkeuren en toekomstige carrièremotivatie van leerlingen (Vleuten et al., 2016).</a:t>
            </a:r>
            <a:endParaRPr/>
          </a:p>
        </p:txBody>
      </p:sp>
      <p:sp>
        <p:nvSpPr>
          <p:cNvPr id="205" name="Google Shape;205;g34bb7fa468f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34bb7fa468f_0_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4" name="Google Shape;214;g34bb7fa468f_0_2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lnSpc>
                <a:spcPct val="107916"/>
              </a:lnSpc>
              <a:spcBef>
                <a:spcPts val="0"/>
              </a:spcBef>
              <a:spcAft>
                <a:spcPts val="800"/>
              </a:spcAft>
              <a:buClr>
                <a:schemeClr val="dk1"/>
              </a:buClr>
              <a:buSzPts val="1100"/>
              <a:buFont typeface="Arial"/>
              <a:buNone/>
            </a:pPr>
            <a:r>
              <a:rPr lang="nl"/>
              <a:t>Om verborgen gendergerelateerde overtuigingen aan te pakken, zijn genderinclusieve benaderingen nodig. Deze zijn gebaseerd op de principes van kritische theorie en pedagogiek, die machtsverhoudingen in de klas onderzoekt, feministische pedagogiek die stelt dat gender invloed heeft op wat er wordt onderwezen en hoe (McClure, 2000), en intersectionaliteit, die stelt dat de kruising van meerdere identiteiten, waaronder gender, discriminatie kan veroorzaken (Crenshaw, 1989).</a:t>
            </a:r>
            <a:endParaRPr/>
          </a:p>
        </p:txBody>
      </p:sp>
      <p:sp>
        <p:nvSpPr>
          <p:cNvPr id="215" name="Google Shape;215;g34bb7fa468f_0_2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34bb7fa468f_0_27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nl"/>
              <a:t>Enkele mogelijke gendervooroordelen in het onderwijs zijn:</a:t>
            </a:r>
            <a:endParaRPr/>
          </a:p>
          <a:p>
            <a:pPr marL="0" lvl="0" indent="0" algn="l" rtl="0">
              <a:spcBef>
                <a:spcPts val="0"/>
              </a:spcBef>
              <a:spcAft>
                <a:spcPts val="0"/>
              </a:spcAft>
              <a:buNone/>
            </a:pPr>
            <a:r>
              <a:rPr lang="nl" b="1"/>
              <a:t>Ondervertegenwoordiging van vrouwen/diverse genders </a:t>
            </a:r>
            <a:r>
              <a:rPr lang="nl"/>
              <a:t>: In materialen, inhoud en activiteiten komen vaak mannen voor, terwijl vrouwen en personen van andere genders zelden of nooit als figuren in het veld worden getoond of besproken.</a:t>
            </a:r>
            <a:endParaRPr/>
          </a:p>
          <a:p>
            <a:pPr marL="0" lvl="0" indent="0" algn="l" rtl="0">
              <a:spcBef>
                <a:spcPts val="0"/>
              </a:spcBef>
              <a:spcAft>
                <a:spcPts val="0"/>
              </a:spcAft>
              <a:buNone/>
            </a:pPr>
            <a:r>
              <a:rPr lang="nl" b="1"/>
              <a:t>Empowerment op basis van geslacht ontmoedigen </a:t>
            </a:r>
            <a:r>
              <a:rPr lang="nl"/>
              <a:t>: Materialen, content of activiteiten ontmoedigen of beperken impliciet of expliciet de empowerment van individuen op basis van hun geslacht. Bijvoorbeeld door te suggereren dat bepaalde rollen of activiteiten "geschikter" zijn voor het ene geslacht dan voor het andere.</a:t>
            </a:r>
            <a:endParaRPr/>
          </a:p>
          <a:p>
            <a:pPr marL="0" lvl="0" indent="0" algn="l" rtl="0">
              <a:spcBef>
                <a:spcPts val="0"/>
              </a:spcBef>
              <a:spcAft>
                <a:spcPts val="0"/>
              </a:spcAft>
              <a:buNone/>
            </a:pPr>
            <a:r>
              <a:rPr lang="nl" b="1"/>
              <a:t>Gebrek aan diverse rolmodellen </a:t>
            </a:r>
            <a:r>
              <a:rPr lang="nl"/>
              <a:t>: Materialen en activiteiten presenteren voornamelijk rolmodellen van één geslacht, waardoor de blootstelling en inspiratie voor individuen van andere geslachten wordt beperkt. Dit kan ervoor zorgen dat bepaalde vakgebieden of prestaties onbereikbaar of minder relevant lijken.</a:t>
            </a:r>
            <a:endParaRPr/>
          </a:p>
          <a:p>
            <a:pPr marL="0" lvl="0" indent="0" algn="l" rtl="0">
              <a:spcBef>
                <a:spcPts val="0"/>
              </a:spcBef>
              <a:spcAft>
                <a:spcPts val="0"/>
              </a:spcAft>
              <a:buNone/>
            </a:pPr>
            <a:r>
              <a:rPr lang="nl" b="1"/>
              <a:t>Stereotiepe uitbeeldingen </a:t>
            </a:r>
            <a:r>
              <a:rPr lang="nl"/>
              <a:t>: Tekst en afbeeldingen in materialen, inhoud en activiteiten presenteren personages op een stereotiepe manier, gebaseerd op hun geslacht (bijvoorbeeld passieve vrouwen, agressieve mannen, vrouwen in huishoudelijke rollen, mannen in professionele rollen).</a:t>
            </a:r>
            <a:endParaRPr/>
          </a:p>
          <a:p>
            <a:pPr marL="0" lvl="0" indent="0" algn="l" rtl="0">
              <a:spcBef>
                <a:spcPts val="0"/>
              </a:spcBef>
              <a:spcAft>
                <a:spcPts val="0"/>
              </a:spcAft>
              <a:buNone/>
            </a:pPr>
            <a:r>
              <a:rPr lang="nl" b="1"/>
              <a:t>Taalgebruik op basis van geslacht </a:t>
            </a:r>
            <a:r>
              <a:rPr lang="nl"/>
              <a:t>: De taal die in materialen, inhoud en activiteiten wordt gebruikt, versterkt genderstereotypen of vooroordelen (bijvoorbeeld het gebruik van mannelijke voornaamwoorden als standaard, het gebruik van gendergerelateerde termen die uitsluiten of marginaliseren).</a:t>
            </a:r>
            <a:endParaRPr/>
          </a:p>
          <a:p>
            <a:pPr marL="0" lvl="0" indent="0" algn="l" rtl="0">
              <a:spcBef>
                <a:spcPts val="0"/>
              </a:spcBef>
              <a:spcAft>
                <a:spcPts val="0"/>
              </a:spcAft>
              <a:buNone/>
            </a:pPr>
            <a:r>
              <a:rPr lang="nl" b="1"/>
              <a:t>Gebrek aan acceptatie van genderdiversiteit </a:t>
            </a:r>
            <a:r>
              <a:rPr lang="nl"/>
              <a:t>: Materialen, inhoud en activiteiten slagen er niet in de acceptatie van diverse genderidentiteiten en -expressies te bevorderen of zelfs actief te ontmoedigen.</a:t>
            </a:r>
            <a:endParaRPr/>
          </a:p>
          <a:p>
            <a:pPr marL="0" lvl="0" indent="0" algn="l" rtl="0">
              <a:spcBef>
                <a:spcPts val="0"/>
              </a:spcBef>
              <a:spcAft>
                <a:spcPts val="0"/>
              </a:spcAft>
              <a:buNone/>
            </a:pPr>
            <a:r>
              <a:rPr lang="nl" b="1"/>
              <a:t>Negeren van intersectionaliteit </a:t>
            </a:r>
            <a:r>
              <a:rPr lang="nl"/>
              <a:t>: Materialen, inhoud en activiteiten presenteren een enkel genderperspectief en negeren de manier waarop gender samenhangt met andere aspecten van identiteit (zoals ras, etniciteit, klasse, seksuele geaardheid) om unieke ervaringen en perspectieven te creëren.</a:t>
            </a:r>
            <a:endParaRPr/>
          </a:p>
        </p:txBody>
      </p:sp>
      <p:sp>
        <p:nvSpPr>
          <p:cNvPr id="241" name="Google Shape;241;g34bb7fa468f_0_27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34bb7fa468f_1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nl"/>
              <a:t>Beoordeel en vergroot het bewustzijn van genderbias: identificeer en creëer actief begrip van genderbias in informaticamaterialen en -praktijken.</a:t>
            </a:r>
            <a:endParaRPr/>
          </a:p>
          <a:p>
            <a:pPr marL="0" lvl="0" indent="0" algn="l" rtl="0">
              <a:spcBef>
                <a:spcPts val="0"/>
              </a:spcBef>
              <a:spcAft>
                <a:spcPts val="0"/>
              </a:spcAft>
              <a:buNone/>
            </a:pPr>
            <a:r>
              <a:rPr lang="nl"/>
              <a:t>Zorg voor evenwichtige onderwijsactiviteiten: zorg dat informaticaleeractiviteiten aantrekkelijk zijn voor en mensen van alle geslachten boeien.</a:t>
            </a:r>
            <a:endParaRPr/>
          </a:p>
          <a:p>
            <a:pPr marL="0" lvl="0" indent="0" algn="l" rtl="0">
              <a:spcBef>
                <a:spcPts val="0"/>
              </a:spcBef>
              <a:spcAft>
                <a:spcPts val="0"/>
              </a:spcAft>
              <a:buNone/>
            </a:pPr>
            <a:r>
              <a:rPr lang="nl"/>
              <a:t>Gebruik genderinclusieve taal: gebruik taal in informatica-instructies en -materialen die inclusief is en genderstereotypen vermijdt.</a:t>
            </a:r>
            <a:endParaRPr/>
          </a:p>
          <a:p>
            <a:pPr marL="0" lvl="0" indent="0" algn="l" rtl="0">
              <a:spcBef>
                <a:spcPts val="0"/>
              </a:spcBef>
              <a:spcAft>
                <a:spcPts val="0"/>
              </a:spcAft>
              <a:buNone/>
            </a:pPr>
            <a:r>
              <a:rPr lang="nl"/>
              <a:t>Zorg voor toegankelijke en diverse rolmodellen: presenteer vrouwelijke en genderminderheidsrolmodellen in de informatica om het beeld te vergroten van wie erbij hoort.</a:t>
            </a:r>
            <a:endParaRPr/>
          </a:p>
          <a:p>
            <a:pPr marL="0" lvl="0" indent="0" algn="l" rtl="0">
              <a:spcBef>
                <a:spcPts val="0"/>
              </a:spcBef>
              <a:spcAft>
                <a:spcPts val="0"/>
              </a:spcAft>
              <a:buNone/>
            </a:pPr>
            <a:r>
              <a:rPr lang="nl"/>
              <a:t>Open discussies over gendernormen: faciliteer gesprekken in informaticalessen waarin traditionele gendernormen en stereotypen ter discussie worden gesteld.</a:t>
            </a:r>
            <a:endParaRPr/>
          </a:p>
          <a:p>
            <a:pPr marL="0" lvl="0" indent="0" algn="l" rtl="0">
              <a:spcBef>
                <a:spcPts val="0"/>
              </a:spcBef>
              <a:spcAft>
                <a:spcPts val="0"/>
              </a:spcAft>
              <a:buNone/>
            </a:pPr>
            <a:r>
              <a:rPr lang="nl"/>
              <a:t>Maak gebruik van ervaringsgericht leren: maak gebruik van praktische, actieve leermethoden op het gebied van informatica die uiteenlopende leerlingen kunnen betrekken.</a:t>
            </a:r>
            <a:endParaRPr/>
          </a:p>
          <a:p>
            <a:pPr marL="0" lvl="0" indent="0" algn="l" rtl="0">
              <a:spcBef>
                <a:spcPts val="0"/>
              </a:spcBef>
              <a:spcAft>
                <a:spcPts val="0"/>
              </a:spcAft>
              <a:buNone/>
            </a:pPr>
            <a:r>
              <a:rPr lang="nl"/>
              <a:t>Bestrijd stereotypen rechtstreeks: implementeer specifieke strategieën binnen de informatica om genderstereotypen over computergebruik actief uit te dagen en te ontmantelen.</a:t>
            </a:r>
            <a:endParaRPr/>
          </a:p>
          <a:p>
            <a:pPr marL="0" lvl="0" indent="0" algn="l" rtl="0">
              <a:spcBef>
                <a:spcPts val="0"/>
              </a:spcBef>
              <a:spcAft>
                <a:spcPts val="0"/>
              </a:spcAft>
              <a:buNone/>
            </a:pPr>
            <a:r>
              <a:rPr lang="nl"/>
              <a:t>Stimuleer interesse door relevantie: benadruk de maatschappelijke impact en het interdisciplinaire karakter van computerwetenschappen om de aantrekkingskracht ervan te vergroten.</a:t>
            </a:r>
            <a:endParaRPr/>
          </a:p>
          <a:p>
            <a:pPr marL="0" lvl="0" indent="0" algn="l" rtl="0">
              <a:spcBef>
                <a:spcPts val="0"/>
              </a:spcBef>
              <a:spcAft>
                <a:spcPts val="0"/>
              </a:spcAft>
              <a:buNone/>
            </a:pPr>
            <a:r>
              <a:rPr lang="nl"/>
              <a:t>Bied gevarieerde betrokkenheidsmogelijkheden: bied zowel offline als online informatica-activiteiten aan (discussies, reflecties, spellen, visueel programmeren) om in te spelen op verschillende leerstijlen en voorkeuren.</a:t>
            </a:r>
            <a:endParaRPr/>
          </a:p>
          <a:p>
            <a:pPr marL="0" lvl="0" indent="0" algn="l" rtl="0">
              <a:spcBef>
                <a:spcPts val="0"/>
              </a:spcBef>
              <a:spcAft>
                <a:spcPts val="0"/>
              </a:spcAft>
              <a:buNone/>
            </a:pPr>
            <a:r>
              <a:rPr lang="nl"/>
              <a:t>Zelfvertrouwen opbouwen: bevorder een ondersteunende leeromgeving voor informatica met laagdrempelige mogelijkheden, een groeimindsetbenadering en zelfgestuurde projecten.</a:t>
            </a:r>
            <a:endParaRPr/>
          </a:p>
          <a:p>
            <a:pPr marL="0" lvl="0" indent="0" algn="l" rtl="0">
              <a:spcBef>
                <a:spcPts val="0"/>
              </a:spcBef>
              <a:spcAft>
                <a:spcPts val="0"/>
              </a:spcAft>
              <a:buNone/>
            </a:pPr>
            <a:r>
              <a:rPr lang="nl"/>
              <a:t>Volg een motivatiecyclus: structureer informatica-leeractiviteiten om een eerste contact te creëren, interesse te stimuleren en motivatie vast te houden, met name bij meisjes en genderminderheden.</a:t>
            </a:r>
            <a:endParaRPr/>
          </a:p>
          <a:p>
            <a:pPr marL="0" lvl="0" indent="0" algn="l" rtl="0">
              <a:spcBef>
                <a:spcPts val="0"/>
              </a:spcBef>
              <a:spcAft>
                <a:spcPts val="0"/>
              </a:spcAft>
              <a:buNone/>
            </a:pPr>
            <a:r>
              <a:rPr lang="nl"/>
              <a:t>Sluit aan bij authentiek leren: integreer ervaringsgericht leren, een belangrijk onderdeel van genderinclusieve praktijken, met authentieke leermodellen in de informatica.</a:t>
            </a:r>
            <a:endParaRPr/>
          </a:p>
        </p:txBody>
      </p:sp>
      <p:sp>
        <p:nvSpPr>
          <p:cNvPr id="249" name="Google Shape;249;g34bb7fa468f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34bb7fa468f_0_27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7" name="Google Shape;257;g34bb7fa468f_0_27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nl">
                <a:solidFill>
                  <a:srgbClr val="2B454E"/>
                </a:solidFill>
              </a:rPr>
              <a:t>Verdeel de deelnemers in groepen en laat ze de vragen op de dia bespreken. Vraag de groepen om hun inzichten te delen over het overwinnen van barrières voor genderinclusie door hun ideeën vast te leggen op een samenwerkingstool, zoals Padlet.</a:t>
            </a:r>
            <a:endParaRPr>
              <a:solidFill>
                <a:srgbClr val="2B454E"/>
              </a:solidFill>
            </a:endParaRPr>
          </a:p>
          <a:p>
            <a:pPr marL="0" lvl="0" indent="0" algn="l" rtl="0">
              <a:lnSpc>
                <a:spcPct val="90000"/>
              </a:lnSpc>
              <a:spcBef>
                <a:spcPts val="1000"/>
              </a:spcBef>
              <a:spcAft>
                <a:spcPts val="0"/>
              </a:spcAft>
              <a:buSzPts val="1400"/>
              <a:buNone/>
            </a:pPr>
            <a:endParaRPr>
              <a:solidFill>
                <a:srgbClr val="2B454E"/>
              </a:solidFill>
            </a:endParaRPr>
          </a:p>
        </p:txBody>
      </p:sp>
      <p:sp>
        <p:nvSpPr>
          <p:cNvPr id="258" name="Google Shape;258;g34bb7fa468f_0_27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8" name="Google Shape;8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34bb7fa468f_1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9" name="Google Shape;269;g34bb7fa468f_1_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endParaRPr>
              <a:solidFill>
                <a:srgbClr val="2B454E"/>
              </a:solidFill>
            </a:endParaRPr>
          </a:p>
        </p:txBody>
      </p:sp>
      <p:sp>
        <p:nvSpPr>
          <p:cNvPr id="270" name="Google Shape;270;g34bb7fa468f_1_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9" name="Google Shape;279;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28600" lvl="0" indent="0" algn="l" rtl="0">
              <a:lnSpc>
                <a:spcPct val="100000"/>
              </a:lnSpc>
              <a:spcBef>
                <a:spcPts val="0"/>
              </a:spcBef>
              <a:spcAft>
                <a:spcPts val="0"/>
              </a:spcAft>
              <a:buSzPts val="1400"/>
              <a:buFont typeface="Arial"/>
              <a:buNone/>
            </a:pPr>
            <a:endParaRPr/>
          </a:p>
        </p:txBody>
      </p:sp>
      <p:sp>
        <p:nvSpPr>
          <p:cNvPr id="280" name="Google Shape;280;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3577355ad18_0_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6" name="Google Shape;286;g3577355ad18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4" name="Google Shape;9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0" name="Google Shape;100;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01" name="Google Shape;101;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4bb7fa468f_0_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7" name="Google Shape;107;g34bb7fa468f_0_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08" name="Google Shape;108;g34bb7fa468f_0_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4" name="Google Shape;11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rPr lang="nl">
                <a:solidFill>
                  <a:srgbClr val="2B454E"/>
                </a:solidFill>
              </a:rPr>
              <a:t>In deze module wordt dieper ingegaan op de noodzaak van een authentieke en genderinclusieve aanpak. De nadruk ligt daarbij op het identificeren van gendervooroordelen in het onderwijs, het herkennen van veelvoorkomende gendervooroordelen op scholen en in de informaticasector en het bespreken van de effecten van deze vooroordelen.</a:t>
            </a:r>
            <a:endParaRPr>
              <a:solidFill>
                <a:srgbClr val="2B454E"/>
              </a:solidFill>
            </a:endParaRPr>
          </a:p>
          <a:p>
            <a:pPr marL="457200" marR="0" lvl="0" indent="-228600" algn="l" rtl="0">
              <a:lnSpc>
                <a:spcPct val="100000"/>
              </a:lnSpc>
              <a:spcBef>
                <a:spcPts val="0"/>
              </a:spcBef>
              <a:spcAft>
                <a:spcPts val="0"/>
              </a:spcAft>
              <a:buClr>
                <a:srgbClr val="000000"/>
              </a:buClr>
              <a:buSzPts val="1400"/>
              <a:buFont typeface="Arial"/>
              <a:buNone/>
            </a:pPr>
            <a:r>
              <a:rPr lang="nl">
                <a:solidFill>
                  <a:srgbClr val="2B454E"/>
                </a:solidFill>
              </a:rPr>
              <a:t>Aan het eind van deze module hebt u een beter begrip van authentieke leerconcepten en bespreken we de relevantie en voordelen ervan voor informaticaonderwijs. We richten ons daarbij met name op het verbeteren van genderinclusiviteit, het analyseren van een leerscenario, het beschrijven van eerste strategieën voor het integreren van authentiek leren en het identificeren van praktische stappen om gendervooroordelen in informaticaonderwijs aan te pakken en te verminderen, zodat er een meer inclusieve leeromgeving ontstaat.</a:t>
            </a:r>
            <a:endParaRPr>
              <a:solidFill>
                <a:srgbClr val="2B454E"/>
              </a:solidFill>
            </a:endParaRPr>
          </a:p>
          <a:p>
            <a:pPr marL="457200" marR="0" lvl="0" indent="-228600" algn="l" rtl="0">
              <a:lnSpc>
                <a:spcPct val="100000"/>
              </a:lnSpc>
              <a:spcBef>
                <a:spcPts val="0"/>
              </a:spcBef>
              <a:spcAft>
                <a:spcPts val="0"/>
              </a:spcAft>
              <a:buClr>
                <a:srgbClr val="000000"/>
              </a:buClr>
              <a:buSzPts val="1400"/>
              <a:buFont typeface="Arial"/>
              <a:buNone/>
            </a:pPr>
            <a:endParaRPr>
              <a:solidFill>
                <a:srgbClr val="2B454E"/>
              </a:solidFill>
            </a:endParaRPr>
          </a:p>
          <a:p>
            <a:pPr marL="457200" marR="0" lvl="0" indent="-228600" algn="l" rtl="0">
              <a:lnSpc>
                <a:spcPct val="100000"/>
              </a:lnSpc>
              <a:spcBef>
                <a:spcPts val="0"/>
              </a:spcBef>
              <a:spcAft>
                <a:spcPts val="0"/>
              </a:spcAft>
              <a:buClr>
                <a:srgbClr val="000000"/>
              </a:buClr>
              <a:buSzPts val="1400"/>
              <a:buFont typeface="Arial"/>
              <a:buNone/>
            </a:pPr>
            <a:endParaRPr>
              <a:solidFill>
                <a:srgbClr val="2B454E"/>
              </a:solidFill>
            </a:endParaRPr>
          </a:p>
        </p:txBody>
      </p:sp>
      <p:sp>
        <p:nvSpPr>
          <p:cNvPr id="115" name="Google Shape;11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3" name="Google Shape;123;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nl" dirty="0">
                <a:solidFill>
                  <a:srgbClr val="2B454E"/>
                </a:solidFill>
              </a:rPr>
              <a:t>Elke deelnemer werkt zelfstandig. De trainer geeft begeleiding en uitleg waar nodig. De trainer vraagt de deelnemers hun inzichten te delen door hun gedachten vast te leggen in een samenwerkingstool, zoals Padlet, en belicht vervolgens kort de belangrijkste leerpunten van Padlet.</a:t>
            </a:r>
            <a:endParaRPr dirty="0">
              <a:solidFill>
                <a:srgbClr val="2B454E"/>
              </a:solidFill>
            </a:endParaRPr>
          </a:p>
        </p:txBody>
      </p:sp>
      <p:sp>
        <p:nvSpPr>
          <p:cNvPr id="124" name="Google Shape;124;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34b85d504c5_0_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 name="Google Shape;135;g34b85d504c5_0_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nl"/>
              <a:t>In dit onderdeel maakt u kennis met de belangrijkste principes van authentiek leren en leert u hoe elk principe genderinclusie kan bevorderen.</a:t>
            </a:r>
            <a:endParaRPr/>
          </a:p>
          <a:p>
            <a:pPr marL="0" lvl="0" indent="0" algn="l" rtl="0">
              <a:spcBef>
                <a:spcPts val="0"/>
              </a:spcBef>
              <a:spcAft>
                <a:spcPts val="0"/>
              </a:spcAft>
              <a:buNone/>
            </a:pPr>
            <a:r>
              <a:rPr lang="nl"/>
              <a:t>Authentieke context: Een virtuele of fysieke omgeving die de manier weerspiegelt waarop kennis in het echte leven wordt gebruikt, zonder de zaken te vereenvoudigen, en die motiverend is voor leren.</a:t>
            </a:r>
            <a:endParaRPr/>
          </a:p>
          <a:p>
            <a:pPr marL="0" lvl="0" indent="0" algn="l" rtl="0">
              <a:spcBef>
                <a:spcPts val="0"/>
              </a:spcBef>
              <a:spcAft>
                <a:spcPts val="0"/>
              </a:spcAft>
              <a:buNone/>
            </a:pPr>
            <a:r>
              <a:rPr lang="nl"/>
              <a:t>Door te kiezen voor realistische contexten die aansluiten bij diverse interesses en ervaringen, wordt het vakgebied relevanter voor een bredere groep studenten. Dat geldt ook voor studenten die zichzelf normaal gesproken niet in de informatica zien werken.</a:t>
            </a:r>
            <a:endParaRPr/>
          </a:p>
        </p:txBody>
      </p:sp>
      <p:sp>
        <p:nvSpPr>
          <p:cNvPr id="136" name="Google Shape;136;g34b85d504c5_0_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34b85d504c5_0_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 name="Google Shape;144;g34b85d504c5_0_1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1150" algn="l" rtl="0">
              <a:lnSpc>
                <a:spcPct val="90000"/>
              </a:lnSpc>
              <a:spcBef>
                <a:spcPts val="1000"/>
              </a:spcBef>
              <a:spcAft>
                <a:spcPts val="0"/>
              </a:spcAft>
              <a:buClr>
                <a:srgbClr val="2B454E"/>
              </a:buClr>
              <a:buSzPts val="1300"/>
              <a:buChar char="●"/>
            </a:pPr>
            <a:r>
              <a:rPr lang="nl" sz="1300" b="1">
                <a:solidFill>
                  <a:srgbClr val="2B454E"/>
                </a:solidFill>
              </a:rPr>
              <a:t>Authentieke taak: </a:t>
            </a:r>
            <a:r>
              <a:rPr lang="nl" sz="1300">
                <a:solidFill>
                  <a:srgbClr val="2B454E"/>
                </a:solidFill>
              </a:rPr>
              <a:t>Taken die complex zijn (geen vooraf gedefinieerde stappen die studenten moeten volgen), relevant voor de echte wereld, interdisciplinair van aard, die productie vereisen (geen reproductie) maar niet ter plekke kunnen worden opgelost (aanhoudend onderzoek over een langere periode).</a:t>
            </a:r>
            <a:endParaRPr sz="1300">
              <a:solidFill>
                <a:srgbClr val="2B454E"/>
              </a:solidFill>
            </a:endParaRPr>
          </a:p>
          <a:p>
            <a:pPr marL="1371600" lvl="2" indent="-311150" algn="l" rtl="0">
              <a:lnSpc>
                <a:spcPct val="90000"/>
              </a:lnSpc>
              <a:spcBef>
                <a:spcPts val="0"/>
              </a:spcBef>
              <a:spcAft>
                <a:spcPts val="0"/>
              </a:spcAft>
              <a:buClr>
                <a:srgbClr val="1D1D1B"/>
              </a:buClr>
              <a:buSzPts val="1300"/>
              <a:buChar char="■"/>
            </a:pPr>
            <a:r>
              <a:rPr lang="nl" sz="1300">
                <a:solidFill>
                  <a:srgbClr val="1D1D1B"/>
                </a:solidFill>
              </a:rPr>
              <a:t>Door complexe, interdisciplinaire taken te ontwerpen, kunnen studenten met uiteenlopende vaardigheden en perspectieven, ongeacht hun geslacht, een zinvolle bijdrage leveren en verder gaan dan de mogelijk op geslacht gebaseerde verwachtingen van technische vaardigheden.</a:t>
            </a:r>
            <a:endParaRPr sz="1300">
              <a:solidFill>
                <a:srgbClr val="1D1D1B"/>
              </a:solidFill>
            </a:endParaRPr>
          </a:p>
          <a:p>
            <a:pPr marL="457200" lvl="0" indent="-311150" algn="l" rtl="0">
              <a:lnSpc>
                <a:spcPct val="90000"/>
              </a:lnSpc>
              <a:spcBef>
                <a:spcPts val="0"/>
              </a:spcBef>
              <a:spcAft>
                <a:spcPts val="0"/>
              </a:spcAft>
              <a:buClr>
                <a:srgbClr val="2B454E"/>
              </a:buClr>
              <a:buSzPts val="1300"/>
              <a:buChar char="●"/>
            </a:pPr>
            <a:r>
              <a:rPr lang="nl" sz="1300" b="1">
                <a:solidFill>
                  <a:srgbClr val="2B454E"/>
                </a:solidFill>
              </a:rPr>
              <a:t>Deskundige prestaties: </a:t>
            </a:r>
            <a:r>
              <a:rPr lang="nl" sz="1300">
                <a:solidFill>
                  <a:srgbClr val="2B454E"/>
                </a:solidFill>
              </a:rPr>
              <a:t>toegang tot expertise, zien hoe experts denken en werken, echte gebeurtenissen observeren, mogelijkheden krijgen om verhalen te delen.</a:t>
            </a:r>
            <a:endParaRPr sz="1300">
              <a:solidFill>
                <a:srgbClr val="2B454E"/>
              </a:solidFill>
            </a:endParaRPr>
          </a:p>
          <a:p>
            <a:pPr marL="1371600" lvl="2" indent="-311150" algn="l" rtl="0">
              <a:lnSpc>
                <a:spcPct val="90000"/>
              </a:lnSpc>
              <a:spcBef>
                <a:spcPts val="0"/>
              </a:spcBef>
              <a:spcAft>
                <a:spcPts val="0"/>
              </a:spcAft>
              <a:buClr>
                <a:srgbClr val="1D1D1B"/>
              </a:buClr>
              <a:buSzPts val="1300"/>
              <a:buChar char="■"/>
            </a:pPr>
            <a:r>
              <a:rPr lang="nl" sz="1300">
                <a:solidFill>
                  <a:srgbClr val="1D1D1B"/>
                </a:solidFill>
              </a:rPr>
              <a:t>Door diverse rolmodellen (qua geslacht, achtergrond, etc.) in de informatica te presenteren, kun je alle studenten inspireren en de stereotypen over wie succesvol kan zijn en een carrière in dit vakgebied kan nastreven, doorbreken.</a:t>
            </a:r>
            <a:endParaRPr sz="1300"/>
          </a:p>
        </p:txBody>
      </p:sp>
      <p:sp>
        <p:nvSpPr>
          <p:cNvPr id="145" name="Google Shape;145;g34b85d504c5_0_1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8.jp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rgbClr val="FFFFFF"/>
        </a:solidFill>
        <a:effectLst/>
      </p:bgPr>
    </p:bg>
    <p:spTree>
      <p:nvGrpSpPr>
        <p:cNvPr id="1"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alphaModFix/>
          </a:blip>
          <a:srcRect/>
          <a:stretch/>
        </p:blipFill>
        <p:spPr>
          <a:xfrm>
            <a:off x="759995" y="6036971"/>
            <a:ext cx="1954590" cy="754217"/>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20" name="Google Shape;20;p11"/>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11"/>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p11"/>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3" name="Google Shape;23;p11"/>
          <p:cNvPicPr preferRelativeResize="0"/>
          <p:nvPr/>
        </p:nvPicPr>
        <p:blipFill rotWithShape="1">
          <a:blip r:embed="rId4">
            <a:alphaModFix/>
          </a:blip>
          <a:srcRect/>
          <a:stretch/>
        </p:blipFill>
        <p:spPr>
          <a:xfrm>
            <a:off x="310896" y="331763"/>
            <a:ext cx="4020874" cy="1101324"/>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a:stretch/>
        </p:blipFill>
        <p:spPr>
          <a:xfrm>
            <a:off x="6384471" y="2628899"/>
            <a:ext cx="5807528" cy="2855769"/>
          </a:xfrm>
          <a:prstGeom prst="rect">
            <a:avLst/>
          </a:prstGeom>
          <a:noFill/>
          <a:ln>
            <a:noFill/>
          </a:ln>
        </p:spPr>
      </p:pic>
      <p:pic>
        <p:nvPicPr>
          <p:cNvPr id="26" name="Google Shape;26;p12"/>
          <p:cNvPicPr preferRelativeResize="0"/>
          <p:nvPr/>
        </p:nvPicPr>
        <p:blipFill rotWithShape="1">
          <a:blip r:embed="rId3">
            <a:alphaModFix/>
          </a:blip>
          <a:srcRect/>
          <a:stretch/>
        </p:blipFill>
        <p:spPr>
          <a:xfrm>
            <a:off x="0" y="0"/>
            <a:ext cx="5135947" cy="6858000"/>
          </a:xfrm>
          <a:prstGeom prst="rect">
            <a:avLst/>
          </a:prstGeom>
          <a:noFill/>
          <a:ln>
            <a:noFill/>
          </a:ln>
        </p:spPr>
      </p:pic>
      <p:pic>
        <p:nvPicPr>
          <p:cNvPr id="27" name="Google Shape;27;p12"/>
          <p:cNvPicPr preferRelativeResize="0"/>
          <p:nvPr/>
        </p:nvPicPr>
        <p:blipFill rotWithShape="1">
          <a:blip r:embed="rId4">
            <a:alphaModFix/>
          </a:blip>
          <a:srcRect/>
          <a:stretch/>
        </p:blipFill>
        <p:spPr>
          <a:xfrm>
            <a:off x="310896" y="331763"/>
            <a:ext cx="4020874" cy="1101324"/>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5">
            <a:alphaModFix/>
          </a:blip>
          <a:srcRect/>
          <a:stretch/>
        </p:blipFill>
        <p:spPr>
          <a:xfrm>
            <a:off x="759995" y="6036971"/>
            <a:ext cx="1954590" cy="754217"/>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31" name="Google Shape;31;p12"/>
          <p:cNvSpPr txBox="1">
            <a:spLocks noGrp="1"/>
          </p:cNvSpPr>
          <p:nvPr>
            <p:ph type="ctrTitle"/>
          </p:nvPr>
        </p:nvSpPr>
        <p:spPr>
          <a:xfrm>
            <a:off x="374726" y="2184268"/>
            <a:ext cx="4899403"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2"/>
          <p:cNvSpPr txBox="1">
            <a:spLocks noGrp="1"/>
          </p:cNvSpPr>
          <p:nvPr>
            <p:ph type="subTitle" idx="1"/>
          </p:nvPr>
        </p:nvSpPr>
        <p:spPr>
          <a:xfrm>
            <a:off x="401324" y="3651830"/>
            <a:ext cx="4899403"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3" name="Google Shape;33;p12"/>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14"/>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lvl1pPr marL="457200" marR="0" lvl="0" indent="-368300" algn="l" rtl="0">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rtl="0">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63"/>
        <p:cNvGrpSpPr/>
        <p:nvPr/>
      </p:nvGrpSpPr>
      <p:grpSpPr>
        <a:xfrm>
          <a:off x="0" y="0"/>
          <a:ext cx="0" cy="0"/>
          <a:chOff x="0" y="0"/>
          <a:chExt cx="0" cy="0"/>
        </a:xfrm>
      </p:grpSpPr>
      <p:sp>
        <p:nvSpPr>
          <p:cNvPr id="64" name="Google Shape;64;g3577355ad18_0_63"/>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65" name="Google Shape;65;g3577355ad18_0_63"/>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66" name="Google Shape;66;g3577355ad18_0_63"/>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67" name="Google Shape;67;g3577355ad18_0_63"/>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68" name="Google Shape;68;g3577355ad18_0_63"/>
          <p:cNvPicPr preferRelativeResize="0"/>
          <p:nvPr/>
        </p:nvPicPr>
        <p:blipFill rotWithShape="1">
          <a:blip r:embed="rId3">
            <a:alphaModFix/>
          </a:blip>
          <a:srcRect/>
          <a:stretch/>
        </p:blipFill>
        <p:spPr>
          <a:xfrm>
            <a:off x="7421273" y="1441862"/>
            <a:ext cx="2208335" cy="1898073"/>
          </a:xfrm>
          <a:prstGeom prst="rect">
            <a:avLst/>
          </a:prstGeom>
          <a:noFill/>
          <a:ln>
            <a:noFill/>
          </a:ln>
        </p:spPr>
      </p:pic>
      <p:grpSp>
        <p:nvGrpSpPr>
          <p:cNvPr id="69" name="Google Shape;69;g3577355ad18_0_63"/>
          <p:cNvGrpSpPr/>
          <p:nvPr/>
        </p:nvGrpSpPr>
        <p:grpSpPr>
          <a:xfrm>
            <a:off x="2179811" y="4729766"/>
            <a:ext cx="7832078" cy="1110328"/>
            <a:chOff x="2179603" y="4888792"/>
            <a:chExt cx="7798544" cy="1110328"/>
          </a:xfrm>
        </p:grpSpPr>
        <p:pic>
          <p:nvPicPr>
            <p:cNvPr id="70" name="Google Shape;70;g3577355ad18_0_63"/>
            <p:cNvPicPr preferRelativeResize="0"/>
            <p:nvPr/>
          </p:nvPicPr>
          <p:blipFill rotWithShape="1">
            <a:blip r:embed="rId4">
              <a:alphaModFix/>
            </a:blip>
            <a:srcRect/>
            <a:stretch/>
          </p:blipFill>
          <p:spPr>
            <a:xfrm>
              <a:off x="2179603" y="4888792"/>
              <a:ext cx="1468783" cy="526545"/>
            </a:xfrm>
            <a:prstGeom prst="rect">
              <a:avLst/>
            </a:prstGeom>
            <a:noFill/>
            <a:ln>
              <a:noFill/>
            </a:ln>
          </p:spPr>
        </p:pic>
        <p:pic>
          <p:nvPicPr>
            <p:cNvPr id="71" name="Google Shape;71;g3577355ad18_0_63"/>
            <p:cNvPicPr preferRelativeResize="0"/>
            <p:nvPr/>
          </p:nvPicPr>
          <p:blipFill rotWithShape="1">
            <a:blip r:embed="rId5">
              <a:alphaModFix/>
            </a:blip>
            <a:srcRect l="9995" t="21987" r="6844" b="5543"/>
            <a:stretch/>
          </p:blipFill>
          <p:spPr>
            <a:xfrm>
              <a:off x="3796545" y="4949617"/>
              <a:ext cx="1406759" cy="526545"/>
            </a:xfrm>
            <a:prstGeom prst="rect">
              <a:avLst/>
            </a:prstGeom>
            <a:noFill/>
            <a:ln>
              <a:noFill/>
            </a:ln>
          </p:spPr>
        </p:pic>
        <p:pic>
          <p:nvPicPr>
            <p:cNvPr id="72" name="Google Shape;72;g3577355ad18_0_63"/>
            <p:cNvPicPr preferRelativeResize="0"/>
            <p:nvPr/>
          </p:nvPicPr>
          <p:blipFill rotWithShape="1">
            <a:blip r:embed="rId6">
              <a:alphaModFix/>
            </a:blip>
            <a:srcRect/>
            <a:stretch/>
          </p:blipFill>
          <p:spPr>
            <a:xfrm>
              <a:off x="5134273" y="4888792"/>
              <a:ext cx="1053679" cy="602102"/>
            </a:xfrm>
            <a:prstGeom prst="rect">
              <a:avLst/>
            </a:prstGeom>
            <a:noFill/>
            <a:ln>
              <a:noFill/>
            </a:ln>
          </p:spPr>
        </p:pic>
        <p:pic>
          <p:nvPicPr>
            <p:cNvPr id="73" name="Google Shape;73;g3577355ad18_0_63"/>
            <p:cNvPicPr preferRelativeResize="0"/>
            <p:nvPr/>
          </p:nvPicPr>
          <p:blipFill rotWithShape="1">
            <a:blip r:embed="rId7">
              <a:alphaModFix/>
            </a:blip>
            <a:srcRect/>
            <a:stretch/>
          </p:blipFill>
          <p:spPr>
            <a:xfrm>
              <a:off x="6187951" y="4960895"/>
              <a:ext cx="1500530" cy="545647"/>
            </a:xfrm>
            <a:prstGeom prst="rect">
              <a:avLst/>
            </a:prstGeom>
            <a:noFill/>
            <a:ln>
              <a:noFill/>
            </a:ln>
          </p:spPr>
        </p:pic>
        <p:pic>
          <p:nvPicPr>
            <p:cNvPr id="74" name="Google Shape;74;g3577355ad18_0_63"/>
            <p:cNvPicPr preferRelativeResize="0"/>
            <p:nvPr/>
          </p:nvPicPr>
          <p:blipFill rotWithShape="1">
            <a:blip r:embed="rId8">
              <a:alphaModFix/>
            </a:blip>
            <a:srcRect l="6518" t="2903" r="6457"/>
            <a:stretch/>
          </p:blipFill>
          <p:spPr>
            <a:xfrm>
              <a:off x="7781600" y="4945247"/>
              <a:ext cx="2196547" cy="545647"/>
            </a:xfrm>
            <a:prstGeom prst="rect">
              <a:avLst/>
            </a:prstGeom>
            <a:noFill/>
            <a:ln>
              <a:noFill/>
            </a:ln>
          </p:spPr>
        </p:pic>
        <p:pic>
          <p:nvPicPr>
            <p:cNvPr id="75" name="Google Shape;75;g3577355ad18_0_63"/>
            <p:cNvPicPr preferRelativeResize="0"/>
            <p:nvPr/>
          </p:nvPicPr>
          <p:blipFill rotWithShape="1">
            <a:blip r:embed="rId9">
              <a:alphaModFix/>
            </a:blip>
            <a:srcRect/>
            <a:stretch/>
          </p:blipFill>
          <p:spPr>
            <a:xfrm>
              <a:off x="2288672" y="5654827"/>
              <a:ext cx="1679028" cy="342900"/>
            </a:xfrm>
            <a:prstGeom prst="rect">
              <a:avLst/>
            </a:prstGeom>
            <a:noFill/>
            <a:ln>
              <a:noFill/>
            </a:ln>
          </p:spPr>
        </p:pic>
        <p:pic>
          <p:nvPicPr>
            <p:cNvPr id="76" name="Google Shape;76;g3577355ad18_0_63"/>
            <p:cNvPicPr preferRelativeResize="0"/>
            <p:nvPr/>
          </p:nvPicPr>
          <p:blipFill rotWithShape="1">
            <a:blip r:embed="rId10">
              <a:alphaModFix/>
            </a:blip>
            <a:srcRect/>
            <a:stretch/>
          </p:blipFill>
          <p:spPr>
            <a:xfrm>
              <a:off x="4247100" y="5578646"/>
              <a:ext cx="2083568" cy="414346"/>
            </a:xfrm>
            <a:prstGeom prst="rect">
              <a:avLst/>
            </a:prstGeom>
            <a:noFill/>
            <a:ln>
              <a:noFill/>
            </a:ln>
          </p:spPr>
        </p:pic>
        <p:pic>
          <p:nvPicPr>
            <p:cNvPr id="77" name="Google Shape;77;g3577355ad18_0_63"/>
            <p:cNvPicPr preferRelativeResize="0"/>
            <p:nvPr/>
          </p:nvPicPr>
          <p:blipFill rotWithShape="1">
            <a:blip r:embed="rId11">
              <a:alphaModFix/>
            </a:blip>
            <a:srcRect/>
            <a:stretch/>
          </p:blipFill>
          <p:spPr>
            <a:xfrm>
              <a:off x="6500192" y="5578645"/>
              <a:ext cx="1357332" cy="414344"/>
            </a:xfrm>
            <a:prstGeom prst="rect">
              <a:avLst/>
            </a:prstGeom>
            <a:noFill/>
            <a:ln>
              <a:noFill/>
            </a:ln>
          </p:spPr>
        </p:pic>
        <p:pic>
          <p:nvPicPr>
            <p:cNvPr id="78" name="Google Shape;78;g3577355ad18_0_63"/>
            <p:cNvPicPr preferRelativeResize="0"/>
            <p:nvPr/>
          </p:nvPicPr>
          <p:blipFill rotWithShape="1">
            <a:blip r:embed="rId12">
              <a:alphaModFix/>
            </a:blip>
            <a:srcRect/>
            <a:stretch/>
          </p:blipFill>
          <p:spPr>
            <a:xfrm>
              <a:off x="8024163" y="5561390"/>
              <a:ext cx="897748" cy="414345"/>
            </a:xfrm>
            <a:prstGeom prst="rect">
              <a:avLst/>
            </a:prstGeom>
            <a:noFill/>
            <a:ln>
              <a:noFill/>
            </a:ln>
          </p:spPr>
        </p:pic>
        <p:pic>
          <p:nvPicPr>
            <p:cNvPr id="79" name="Google Shape;79;g3577355ad18_0_63"/>
            <p:cNvPicPr preferRelativeResize="0"/>
            <p:nvPr/>
          </p:nvPicPr>
          <p:blipFill rotWithShape="1">
            <a:blip r:embed="rId13">
              <a:alphaModFix/>
            </a:blip>
            <a:srcRect/>
            <a:stretch/>
          </p:blipFill>
          <p:spPr>
            <a:xfrm>
              <a:off x="9179152" y="5522870"/>
              <a:ext cx="457200" cy="476250"/>
            </a:xfrm>
            <a:prstGeom prst="rect">
              <a:avLst/>
            </a:prstGeom>
            <a:noFill/>
            <a:ln>
              <a:noFill/>
            </a:ln>
          </p:spPr>
        </p:pic>
      </p:grpSp>
    </p:spTree>
    <p:extLst>
      <p:ext uri="{BB962C8B-B14F-4D97-AF65-F5344CB8AC3E}">
        <p14:creationId xmlns:p14="http://schemas.microsoft.com/office/powerpoint/2010/main" val="35222486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alpha val="48627"/>
          </a:srgbClr>
        </a:solidFill>
        <a:effectLst/>
      </p:bgPr>
    </p:bg>
    <p:spTree>
      <p:nvGrpSpPr>
        <p:cNvPr id="1" name="Shape 9"/>
        <p:cNvGrpSpPr/>
        <p:nvPr/>
      </p:nvGrpSpPr>
      <p:grpSpPr>
        <a:xfrm>
          <a:off x="0" y="0"/>
          <a:ext cx="0" cy="0"/>
          <a:chOff x="0" y="0"/>
          <a:chExt cx="0" cy="0"/>
        </a:xfrm>
      </p:grpSpPr>
      <p:sp>
        <p:nvSpPr>
          <p:cNvPr id="10" name="Google Shape;10;p10"/>
          <p:cNvSpPr txBox="1">
            <a:spLocks noGrp="1"/>
          </p:cNvSpPr>
          <p:nvPr>
            <p:ph type="title"/>
          </p:nvPr>
        </p:nvSpPr>
        <p:spPr>
          <a:xfrm>
            <a:off x="838200" y="365129"/>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0"/>
          <p:cNvSpPr txBox="1">
            <a:spLocks noGrp="1"/>
          </p:cNvSpPr>
          <p:nvPr>
            <p:ph type="dt" idx="10"/>
          </p:nvPr>
        </p:nvSpPr>
        <p:spPr>
          <a:xfrm>
            <a:off x="838200" y="6356354"/>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0"/>
          <p:cNvSpPr txBox="1">
            <a:spLocks noGrp="1"/>
          </p:cNvSpPr>
          <p:nvPr>
            <p:ph type="ftr" idx="11"/>
          </p:nvPr>
        </p:nvSpPr>
        <p:spPr>
          <a:xfrm>
            <a:off x="4038600" y="6356354"/>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0"/>
          <p:cNvSpPr txBox="1">
            <a:spLocks noGrp="1"/>
          </p:cNvSpPr>
          <p:nvPr>
            <p:ph type="sldNum" idx="12"/>
          </p:nvPr>
        </p:nvSpPr>
        <p:spPr>
          <a:xfrm>
            <a:off x="8610600" y="6356354"/>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‹nr.›</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36" name="Google Shape;36;p13"/>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2" r:id="rId1"/>
    <p:sldLayoutId id="2147483653"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hyperlink" Target="https://www.openaccessgovernment.org/gender-inequality-computer-science-early-elementary-school-years/159177/" TargetMode="Externa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hyperlink" Target="https://www.cwjobs.co.uk/advice/importance-of-female-role-models-in-stem"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chicagounbound.uchicago.edu/uclf/vol1989/iss1/8" TargetMode="External"/><Relationship Id="rId7" Type="http://schemas.openxmlformats.org/officeDocument/2006/relationships/hyperlink" Target="https://doi.org/10.1080/03055698.2016.1160821" TargetMode="External"/><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hyperlink" Target="https://doi.org/10.2307/4352498" TargetMode="External"/><Relationship Id="rId5" Type="http://schemas.openxmlformats.org/officeDocument/2006/relationships/hyperlink" Target="https://doi.org/10.1007/978-1-4614-3185-5_32" TargetMode="External"/><Relationship Id="rId4" Type="http://schemas.openxmlformats.org/officeDocument/2006/relationships/hyperlink" Target="https://doi.org/10.1111/j.1467-9752.1982.tb00611.x" TargetMode="External"/></Relationships>
</file>

<file path=ppt/slides/_rels/slide22.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hyperlink" Target="https://tinker-project.eu/elearning/" TargetMode="External"/><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jpg"/><Relationship Id="rId15" Type="http://schemas.openxmlformats.org/officeDocument/2006/relationships/hyperlink" Target="https://creativecommons.org/licenses/by-nc-nd/4.0/" TargetMode="External"/><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3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ctrTitle"/>
          </p:nvPr>
        </p:nvSpPr>
        <p:spPr>
          <a:xfrm>
            <a:off x="374726" y="2184268"/>
            <a:ext cx="6914700" cy="13341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9444"/>
              <a:buFont typeface="Calibri"/>
              <a:buNone/>
            </a:pPr>
            <a:r>
              <a:rPr lang="nl" dirty="0"/>
              <a:t>WP3: Lerarenopleiding voor authentiek en genderinclusief informatica onderwijs</a:t>
            </a:r>
            <a:endParaRPr dirty="0"/>
          </a:p>
        </p:txBody>
      </p:sp>
      <p:sp>
        <p:nvSpPr>
          <p:cNvPr id="85" name="Google Shape;85;p3"/>
          <p:cNvSpPr txBox="1">
            <a:spLocks noGrp="1"/>
          </p:cNvSpPr>
          <p:nvPr>
            <p:ph type="subTitle" idx="1"/>
          </p:nvPr>
        </p:nvSpPr>
        <p:spPr>
          <a:xfrm>
            <a:off x="401324" y="3651830"/>
            <a:ext cx="6893100" cy="1292700"/>
          </a:xfrm>
          <a:prstGeom prst="rect">
            <a:avLst/>
          </a:prstGeom>
          <a:noFill/>
          <a:ln>
            <a:noFill/>
          </a:ln>
        </p:spPr>
        <p:txBody>
          <a:bodyPr spcFirstLastPara="1" wrap="square" lIns="91425" tIns="45700" rIns="91425" bIns="45700" anchor="ctr" anchorCtr="0">
            <a:normAutofit/>
          </a:bodyPr>
          <a:lstStyle/>
          <a:p>
            <a:pPr marL="457200" lvl="0" indent="-406400" algn="l" rtl="0">
              <a:spcBef>
                <a:spcPts val="1000"/>
              </a:spcBef>
              <a:spcAft>
                <a:spcPts val="0"/>
              </a:spcAft>
              <a:buClr>
                <a:schemeClr val="dk1"/>
              </a:buClr>
              <a:buSzPts val="1600"/>
              <a:buNone/>
            </a:pPr>
            <a:r>
              <a:rPr lang="nl" dirty="0"/>
              <a:t>TINKER-trainingscursus voor basis- en voortgezet onderwijs</a:t>
            </a:r>
            <a:endParaRPr dirty="0"/>
          </a:p>
          <a:p>
            <a:pPr marL="457200" lvl="0" indent="-406400" algn="l" rtl="0">
              <a:lnSpc>
                <a:spcPct val="90000"/>
              </a:lnSpc>
              <a:spcBef>
                <a:spcPts val="1000"/>
              </a:spcBef>
              <a:spcAft>
                <a:spcPts val="0"/>
              </a:spcAft>
              <a:buClr>
                <a:schemeClr val="dk1"/>
              </a:buClr>
              <a:buSzPts val="1600"/>
              <a:buNone/>
            </a:pP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g34b85d504c5_0_23"/>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nl"/>
              <a:t>De basis: principes van authentiek leren - 3</a:t>
            </a:r>
            <a:endParaRPr/>
          </a:p>
        </p:txBody>
      </p:sp>
      <p:sp>
        <p:nvSpPr>
          <p:cNvPr id="158" name="Google Shape;158;g34b85d504c5_0_23"/>
          <p:cNvSpPr txBox="1">
            <a:spLocks noGrp="1"/>
          </p:cNvSpPr>
          <p:nvPr>
            <p:ph type="body" idx="1"/>
          </p:nvPr>
        </p:nvSpPr>
        <p:spPr>
          <a:xfrm>
            <a:off x="97973" y="881750"/>
            <a:ext cx="5997900" cy="5870100"/>
          </a:xfrm>
          <a:prstGeom prst="rect">
            <a:avLst/>
          </a:prstGeom>
        </p:spPr>
        <p:txBody>
          <a:bodyPr spcFirstLastPara="1" wrap="square" lIns="91425" tIns="45700" rIns="91425" bIns="45700" anchor="t" anchorCtr="0">
            <a:noAutofit/>
          </a:bodyPr>
          <a:lstStyle/>
          <a:p>
            <a:pPr marL="457200" lvl="0" indent="0" algn="l" rtl="0">
              <a:spcBef>
                <a:spcPts val="1000"/>
              </a:spcBef>
              <a:spcAft>
                <a:spcPts val="0"/>
              </a:spcAft>
              <a:buNone/>
            </a:pPr>
            <a:endParaRPr sz="2300" b="1"/>
          </a:p>
          <a:p>
            <a:pPr marL="457200" lvl="0" indent="-374650" algn="l" rtl="0">
              <a:spcBef>
                <a:spcPts val="1000"/>
              </a:spcBef>
              <a:spcAft>
                <a:spcPts val="0"/>
              </a:spcAft>
              <a:buSzPts val="2300"/>
              <a:buChar char="●"/>
            </a:pPr>
            <a:r>
              <a:rPr lang="nl" sz="2300" b="1"/>
              <a:t>Perspectieven vanuit meerdere rollen: </a:t>
            </a:r>
            <a:r>
              <a:rPr lang="nl" sz="2300"/>
              <a:t>de mogelijkheid om verschillende rollen aan te nemen en dingen vanuit verschillende perspectieven te bekijken</a:t>
            </a:r>
            <a:endParaRPr sz="2300">
              <a:solidFill>
                <a:schemeClr val="dk1"/>
              </a:solidFill>
            </a:endParaRPr>
          </a:p>
          <a:p>
            <a:pPr marL="1371600" lvl="0" indent="0" algn="l" rtl="0">
              <a:spcBef>
                <a:spcPts val="1000"/>
              </a:spcBef>
              <a:spcAft>
                <a:spcPts val="0"/>
              </a:spcAft>
              <a:buNone/>
            </a:pPr>
            <a:endParaRPr sz="2300"/>
          </a:p>
          <a:p>
            <a:pPr marL="1371600" lvl="0" indent="0" algn="l" rtl="0">
              <a:spcBef>
                <a:spcPts val="1000"/>
              </a:spcBef>
              <a:spcAft>
                <a:spcPts val="0"/>
              </a:spcAft>
              <a:buNone/>
            </a:pPr>
            <a:endParaRPr sz="2300"/>
          </a:p>
          <a:p>
            <a:pPr marL="1371600" lvl="0" indent="0" algn="l" rtl="0">
              <a:spcBef>
                <a:spcPts val="1000"/>
              </a:spcBef>
              <a:spcAft>
                <a:spcPts val="0"/>
              </a:spcAft>
              <a:buNone/>
            </a:pPr>
            <a:endParaRPr sz="2300"/>
          </a:p>
          <a:p>
            <a:pPr marL="457200" lvl="0" indent="-374650" algn="l" rtl="0">
              <a:spcBef>
                <a:spcPts val="1000"/>
              </a:spcBef>
              <a:spcAft>
                <a:spcPts val="0"/>
              </a:spcAft>
              <a:buSzPts val="2300"/>
              <a:buChar char="●"/>
            </a:pPr>
            <a:r>
              <a:rPr lang="nl" sz="2300" b="1"/>
              <a:t>Samenwerking: </a:t>
            </a:r>
            <a:r>
              <a:rPr lang="nl" sz="2300"/>
              <a:t>Taken gericht op groepen, waarbij individuen in paren of teams werken en streven naar succes voor het hele team.</a:t>
            </a:r>
            <a:endParaRPr sz="2300"/>
          </a:p>
        </p:txBody>
      </p:sp>
      <p:pic>
        <p:nvPicPr>
          <p:cNvPr id="159" name="Google Shape;159;g34b85d504c5_0_23"/>
          <p:cNvPicPr preferRelativeResize="0"/>
          <p:nvPr/>
        </p:nvPicPr>
        <p:blipFill>
          <a:blip r:embed="rId3">
            <a:alphaModFix/>
          </a:blip>
          <a:stretch>
            <a:fillRect/>
          </a:stretch>
        </p:blipFill>
        <p:spPr>
          <a:xfrm>
            <a:off x="6251148" y="1262742"/>
            <a:ext cx="5791327" cy="3866102"/>
          </a:xfrm>
          <a:prstGeom prst="rect">
            <a:avLst/>
          </a:prstGeom>
          <a:noFill/>
          <a:ln>
            <a:noFill/>
          </a:ln>
        </p:spPr>
      </p:pic>
      <p:sp>
        <p:nvSpPr>
          <p:cNvPr id="160" name="Google Shape;160;g34b85d504c5_0_23"/>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nl" i="1">
                <a:latin typeface="Calibri"/>
                <a:ea typeface="Calibri"/>
                <a:cs typeface="Calibri"/>
                <a:sym typeface="Calibri"/>
              </a:rPr>
              <a:t>Bron afbeelding: Freepik</a:t>
            </a:r>
            <a:endParaRPr i="1">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g34b85d504c5_0_33"/>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nl"/>
              <a:t>De basis: principes van authentiek leren - 4</a:t>
            </a:r>
            <a:endParaRPr/>
          </a:p>
        </p:txBody>
      </p:sp>
      <p:sp>
        <p:nvSpPr>
          <p:cNvPr id="167" name="Google Shape;167;g34b85d504c5_0_33"/>
          <p:cNvSpPr txBox="1">
            <a:spLocks noGrp="1"/>
          </p:cNvSpPr>
          <p:nvPr>
            <p:ph type="body" idx="1"/>
          </p:nvPr>
        </p:nvSpPr>
        <p:spPr>
          <a:xfrm>
            <a:off x="97975" y="881750"/>
            <a:ext cx="6432000" cy="5870100"/>
          </a:xfrm>
          <a:prstGeom prst="rect">
            <a:avLst/>
          </a:prstGeom>
        </p:spPr>
        <p:txBody>
          <a:bodyPr spcFirstLastPara="1" wrap="square" lIns="91425" tIns="45700" rIns="91425" bIns="45700" anchor="t" anchorCtr="0">
            <a:noAutofit/>
          </a:bodyPr>
          <a:lstStyle/>
          <a:p>
            <a:pPr marL="457200" lvl="0" indent="-374650" algn="l" rtl="0">
              <a:spcBef>
                <a:spcPts val="1000"/>
              </a:spcBef>
              <a:spcAft>
                <a:spcPts val="0"/>
              </a:spcAft>
              <a:buSzPts val="2300"/>
              <a:buChar char="●"/>
            </a:pPr>
            <a:r>
              <a:rPr lang="nl" sz="2300" b="1"/>
              <a:t>Articulatie: </a:t>
            </a:r>
            <a:r>
              <a:rPr lang="nl" sz="2300"/>
              <a:t>de mogelijkheid om gedachten en resultaten te verwoorden, een argumentatie publiekelijk te presenteren en via sociale interactie tot begrip te komen.</a:t>
            </a:r>
            <a:endParaRPr sz="2300"/>
          </a:p>
          <a:p>
            <a:pPr marL="1371600" lvl="0" indent="0" algn="l" rtl="0">
              <a:spcBef>
                <a:spcPts val="1000"/>
              </a:spcBef>
              <a:spcAft>
                <a:spcPts val="0"/>
              </a:spcAft>
              <a:buNone/>
            </a:pPr>
            <a:endParaRPr sz="2300">
              <a:solidFill>
                <a:schemeClr val="dk1"/>
              </a:solidFill>
            </a:endParaRPr>
          </a:p>
          <a:p>
            <a:pPr marL="1371600" lvl="0" indent="0" algn="l" rtl="0">
              <a:spcBef>
                <a:spcPts val="1000"/>
              </a:spcBef>
              <a:spcAft>
                <a:spcPts val="0"/>
              </a:spcAft>
              <a:buNone/>
            </a:pPr>
            <a:endParaRPr sz="2300">
              <a:solidFill>
                <a:schemeClr val="dk1"/>
              </a:solidFill>
            </a:endParaRPr>
          </a:p>
          <a:p>
            <a:pPr marL="1371600" lvl="0" indent="0" algn="l" rtl="0">
              <a:spcBef>
                <a:spcPts val="1000"/>
              </a:spcBef>
              <a:spcAft>
                <a:spcPts val="0"/>
              </a:spcAft>
              <a:buNone/>
            </a:pPr>
            <a:endParaRPr sz="2300">
              <a:solidFill>
                <a:schemeClr val="dk1"/>
              </a:solidFill>
            </a:endParaRPr>
          </a:p>
          <a:p>
            <a:pPr marL="1371600" lvl="0" indent="0" algn="l" rtl="0">
              <a:spcBef>
                <a:spcPts val="1000"/>
              </a:spcBef>
              <a:spcAft>
                <a:spcPts val="0"/>
              </a:spcAft>
              <a:buNone/>
            </a:pPr>
            <a:endParaRPr sz="2300">
              <a:solidFill>
                <a:schemeClr val="dk1"/>
              </a:solidFill>
            </a:endParaRPr>
          </a:p>
          <a:p>
            <a:pPr marL="1371600" lvl="0" indent="0" algn="l" rtl="0">
              <a:spcBef>
                <a:spcPts val="1000"/>
              </a:spcBef>
              <a:spcAft>
                <a:spcPts val="0"/>
              </a:spcAft>
              <a:buNone/>
            </a:pPr>
            <a:endParaRPr sz="2300">
              <a:solidFill>
                <a:schemeClr val="dk1"/>
              </a:solidFill>
            </a:endParaRPr>
          </a:p>
          <a:p>
            <a:pPr marL="457200" lvl="0" indent="-374650" algn="l" rtl="0">
              <a:spcBef>
                <a:spcPts val="0"/>
              </a:spcBef>
              <a:spcAft>
                <a:spcPts val="0"/>
              </a:spcAft>
              <a:buSzPts val="2300"/>
              <a:buChar char="●"/>
            </a:pPr>
            <a:r>
              <a:rPr lang="nl" sz="2300" b="1"/>
              <a:t>Reflectie: </a:t>
            </a:r>
            <a:r>
              <a:rPr lang="nl" sz="2300"/>
              <a:t>Gelegenheid om na te denken, te reflecteren en keuzes te bespreken, hetzij in actie (tijdens het maken van keuzes) of in actie (na het nemen van een beslissing). Reflectie is ook een sociaal proces.</a:t>
            </a:r>
            <a:endParaRPr sz="2300"/>
          </a:p>
        </p:txBody>
      </p:sp>
      <p:pic>
        <p:nvPicPr>
          <p:cNvPr id="168" name="Google Shape;168;g34b85d504c5_0_33"/>
          <p:cNvPicPr preferRelativeResize="0"/>
          <p:nvPr/>
        </p:nvPicPr>
        <p:blipFill>
          <a:blip r:embed="rId3">
            <a:alphaModFix/>
          </a:blip>
          <a:stretch>
            <a:fillRect/>
          </a:stretch>
        </p:blipFill>
        <p:spPr>
          <a:xfrm>
            <a:off x="7336700" y="881748"/>
            <a:ext cx="4097776" cy="2730000"/>
          </a:xfrm>
          <a:prstGeom prst="rect">
            <a:avLst/>
          </a:prstGeom>
          <a:noFill/>
          <a:ln>
            <a:noFill/>
          </a:ln>
        </p:spPr>
      </p:pic>
      <p:pic>
        <p:nvPicPr>
          <p:cNvPr id="169" name="Google Shape;169;g34b85d504c5_0_33"/>
          <p:cNvPicPr preferRelativeResize="0"/>
          <p:nvPr/>
        </p:nvPicPr>
        <p:blipFill>
          <a:blip r:embed="rId4">
            <a:alphaModFix/>
          </a:blip>
          <a:stretch>
            <a:fillRect/>
          </a:stretch>
        </p:blipFill>
        <p:spPr>
          <a:xfrm>
            <a:off x="7336701" y="3777354"/>
            <a:ext cx="4097796" cy="2730000"/>
          </a:xfrm>
          <a:prstGeom prst="rect">
            <a:avLst/>
          </a:prstGeom>
          <a:noFill/>
          <a:ln>
            <a:noFill/>
          </a:ln>
        </p:spPr>
      </p:pic>
      <p:sp>
        <p:nvSpPr>
          <p:cNvPr id="170" name="Google Shape;170;g34b85d504c5_0_33"/>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nl" i="1">
                <a:latin typeface="Calibri"/>
                <a:ea typeface="Calibri"/>
                <a:cs typeface="Calibri"/>
                <a:sym typeface="Calibri"/>
              </a:rPr>
              <a:t>Bron afbeeldingen: Freepik</a:t>
            </a:r>
            <a:endParaRPr i="1">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g34b85d504c5_0_50"/>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nl"/>
              <a:t>De basis: principes van authentiek leren - 5</a:t>
            </a:r>
            <a:endParaRPr/>
          </a:p>
        </p:txBody>
      </p:sp>
      <p:sp>
        <p:nvSpPr>
          <p:cNvPr id="177" name="Google Shape;177;g34b85d504c5_0_50"/>
          <p:cNvSpPr txBox="1">
            <a:spLocks noGrp="1"/>
          </p:cNvSpPr>
          <p:nvPr>
            <p:ph type="body" idx="1"/>
          </p:nvPr>
        </p:nvSpPr>
        <p:spPr>
          <a:xfrm>
            <a:off x="97973" y="881750"/>
            <a:ext cx="5997900" cy="5870100"/>
          </a:xfrm>
          <a:prstGeom prst="rect">
            <a:avLst/>
          </a:prstGeom>
        </p:spPr>
        <p:txBody>
          <a:bodyPr spcFirstLastPara="1" wrap="square" lIns="91425" tIns="45700" rIns="91425" bIns="45700" anchor="t" anchorCtr="0">
            <a:noAutofit/>
          </a:bodyPr>
          <a:lstStyle/>
          <a:p>
            <a:pPr marL="457200" lvl="0" indent="0" algn="l" rtl="0">
              <a:spcBef>
                <a:spcPts val="1000"/>
              </a:spcBef>
              <a:spcAft>
                <a:spcPts val="0"/>
              </a:spcAft>
              <a:buNone/>
            </a:pPr>
            <a:endParaRPr sz="2300" b="1" dirty="0"/>
          </a:p>
          <a:p>
            <a:pPr marL="457200" lvl="0" indent="0" algn="l" rtl="0">
              <a:spcBef>
                <a:spcPts val="1000"/>
              </a:spcBef>
              <a:spcAft>
                <a:spcPts val="0"/>
              </a:spcAft>
              <a:buNone/>
            </a:pPr>
            <a:endParaRPr sz="2300" b="1" dirty="0"/>
          </a:p>
          <a:p>
            <a:pPr marL="457200" lvl="0" indent="-374650" algn="l" rtl="0">
              <a:spcBef>
                <a:spcPts val="1000"/>
              </a:spcBef>
              <a:spcAft>
                <a:spcPts val="0"/>
              </a:spcAft>
              <a:buSzPts val="2300"/>
              <a:buChar char="●"/>
            </a:pPr>
            <a:r>
              <a:rPr lang="nl" sz="2300" b="1" dirty="0"/>
              <a:t>Scaffolding: </a:t>
            </a:r>
            <a:r>
              <a:rPr lang="nl" sz="2300" dirty="0"/>
              <a:t>Assistentie en coaching, begeleiding die metacognitie activeert</a:t>
            </a:r>
            <a:endParaRPr sz="2300" dirty="0">
              <a:solidFill>
                <a:schemeClr val="dk1"/>
              </a:solidFill>
            </a:endParaRPr>
          </a:p>
          <a:p>
            <a:pPr marL="1371600" lvl="0" indent="0" algn="l" rtl="0">
              <a:spcBef>
                <a:spcPts val="1000"/>
              </a:spcBef>
              <a:spcAft>
                <a:spcPts val="0"/>
              </a:spcAft>
              <a:buNone/>
            </a:pPr>
            <a:endParaRPr sz="2300" dirty="0"/>
          </a:p>
          <a:p>
            <a:pPr marL="457200" lvl="0" indent="-374650" algn="l" rtl="0">
              <a:spcBef>
                <a:spcPts val="1000"/>
              </a:spcBef>
              <a:spcAft>
                <a:spcPts val="0"/>
              </a:spcAft>
              <a:buSzPts val="2300"/>
              <a:buChar char="●"/>
            </a:pPr>
            <a:r>
              <a:rPr lang="nl" sz="2300" b="1" dirty="0"/>
              <a:t>Authentieke beoordeling: </a:t>
            </a:r>
            <a:r>
              <a:rPr lang="nl" sz="2300" dirty="0"/>
              <a:t>beoordeling is een geïntegreerde functie in plaats van een aparte functie waarbij studenten een breed scala aan vaardigheden gebruiken, prestaties of producten laten zien die geëvalueerd moeten worden op basis van de juiste criteria (afgestemd op de taak)</a:t>
            </a:r>
            <a:endParaRPr sz="2300" dirty="0"/>
          </a:p>
        </p:txBody>
      </p:sp>
      <p:pic>
        <p:nvPicPr>
          <p:cNvPr id="178" name="Google Shape;178;g34b85d504c5_0_50"/>
          <p:cNvPicPr preferRelativeResize="0"/>
          <p:nvPr/>
        </p:nvPicPr>
        <p:blipFill>
          <a:blip r:embed="rId3">
            <a:alphaModFix/>
          </a:blip>
          <a:stretch>
            <a:fillRect/>
          </a:stretch>
        </p:blipFill>
        <p:spPr>
          <a:xfrm>
            <a:off x="6251148" y="1626667"/>
            <a:ext cx="5791327" cy="3858276"/>
          </a:xfrm>
          <a:prstGeom prst="rect">
            <a:avLst/>
          </a:prstGeom>
          <a:noFill/>
          <a:ln>
            <a:noFill/>
          </a:ln>
        </p:spPr>
      </p:pic>
      <p:sp>
        <p:nvSpPr>
          <p:cNvPr id="179" name="Google Shape;179;g34b85d504c5_0_50"/>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nl" i="1">
                <a:latin typeface="Calibri"/>
                <a:ea typeface="Calibri"/>
                <a:cs typeface="Calibri"/>
                <a:sym typeface="Calibri"/>
              </a:rPr>
              <a:t>Bron afbeelding: Freepik</a:t>
            </a:r>
            <a:endParaRPr i="1">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g34b85d504c5_0_69"/>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nl"/>
              <a:t>Waarom authentiek leren in de informatica?</a:t>
            </a:r>
            <a:endParaRPr/>
          </a:p>
        </p:txBody>
      </p:sp>
      <p:sp>
        <p:nvSpPr>
          <p:cNvPr id="186" name="Google Shape;186;g34b85d504c5_0_69"/>
          <p:cNvSpPr txBox="1">
            <a:spLocks noGrp="1"/>
          </p:cNvSpPr>
          <p:nvPr>
            <p:ph type="body" idx="1"/>
          </p:nvPr>
        </p:nvSpPr>
        <p:spPr>
          <a:xfrm>
            <a:off x="97971" y="881743"/>
            <a:ext cx="11944500" cy="5870100"/>
          </a:xfrm>
          <a:prstGeom prst="rect">
            <a:avLst/>
          </a:prstGeom>
        </p:spPr>
        <p:txBody>
          <a:bodyPr spcFirstLastPara="1" wrap="square" lIns="91425" tIns="45700" rIns="91425" bIns="45700" anchor="t" anchorCtr="0">
            <a:noAutofit/>
          </a:bodyPr>
          <a:lstStyle/>
          <a:p>
            <a:pPr marL="457200" lvl="0" indent="-393700" algn="l" rtl="0">
              <a:spcBef>
                <a:spcPts val="1000"/>
              </a:spcBef>
              <a:spcAft>
                <a:spcPts val="0"/>
              </a:spcAft>
              <a:buSzPts val="2600"/>
              <a:buChar char="●"/>
            </a:pPr>
            <a:r>
              <a:rPr lang="nl" sz="2600" b="1" dirty="0"/>
              <a:t>Toepassing in de echte wereld </a:t>
            </a:r>
            <a:r>
              <a:rPr lang="nl" sz="2600" dirty="0"/>
              <a:t>: verbindt informaticaconcepten direct met praktische scenario's (bijvoorbeeld gegevensanalyse van actuele datasets)</a:t>
            </a:r>
            <a:endParaRPr sz="2600" dirty="0"/>
          </a:p>
          <a:p>
            <a:pPr marL="457200" lvl="0" indent="-393700" algn="l" rtl="0">
              <a:spcBef>
                <a:spcPts val="0"/>
              </a:spcBef>
              <a:spcAft>
                <a:spcPts val="0"/>
              </a:spcAft>
              <a:buSzPts val="2600"/>
              <a:buChar char="●"/>
            </a:pPr>
            <a:r>
              <a:rPr lang="nl" sz="2600" b="1" dirty="0"/>
              <a:t>Verbeterde betrokkenheid</a:t>
            </a:r>
            <a:r>
              <a:rPr lang="nl" sz="2600" dirty="0"/>
              <a:t>: het oplossen van relevante problemen vergroot de interesse en motivatie van studenten in informatica.</a:t>
            </a:r>
            <a:endParaRPr sz="2600" dirty="0"/>
          </a:p>
          <a:p>
            <a:pPr marL="457200" lvl="0" indent="-393700" algn="l" rtl="0">
              <a:spcBef>
                <a:spcPts val="0"/>
              </a:spcBef>
              <a:spcAft>
                <a:spcPts val="0"/>
              </a:spcAft>
              <a:buSzPts val="2600"/>
              <a:buChar char="●"/>
            </a:pPr>
            <a:r>
              <a:rPr lang="nl" sz="2600" b="1" dirty="0"/>
              <a:t>Zinvol leren</a:t>
            </a:r>
            <a:r>
              <a:rPr lang="nl" sz="2600" dirty="0"/>
              <a:t>: studenten zien de directe impact en het nut van hun informaticavaardigheden</a:t>
            </a:r>
            <a:endParaRPr sz="2600" dirty="0"/>
          </a:p>
          <a:p>
            <a:pPr marL="457200" lvl="0" indent="-393700" algn="l" rtl="0">
              <a:spcBef>
                <a:spcPts val="0"/>
              </a:spcBef>
              <a:spcAft>
                <a:spcPts val="0"/>
              </a:spcAft>
              <a:buSzPts val="2600"/>
              <a:buChar char="●"/>
            </a:pPr>
            <a:r>
              <a:rPr lang="nl" sz="2600" b="1" dirty="0"/>
              <a:t>Vaardigheidsontwikkeling</a:t>
            </a:r>
            <a:r>
              <a:rPr lang="nl" sz="2600" dirty="0"/>
              <a:t>: bevordert kritisch denken, probleemoplossing, samenwerking en communicatie</a:t>
            </a:r>
            <a:endParaRPr sz="2600" dirty="0"/>
          </a:p>
          <a:p>
            <a:pPr marL="0" lvl="0" indent="0" algn="l" rtl="0">
              <a:spcBef>
                <a:spcPts val="1000"/>
              </a:spcBef>
              <a:spcAft>
                <a:spcPts val="0"/>
              </a:spcAft>
              <a:buNone/>
            </a:pPr>
            <a:endParaRPr sz="2600" dirty="0"/>
          </a:p>
          <a:p>
            <a:pPr marL="0" lvl="0" indent="0" algn="l" rtl="0">
              <a:spcBef>
                <a:spcPts val="1000"/>
              </a:spcBef>
              <a:spcAft>
                <a:spcPts val="0"/>
              </a:spcAft>
              <a:buNone/>
            </a:pPr>
            <a:endParaRPr sz="2600" dirty="0"/>
          </a:p>
        </p:txBody>
      </p:sp>
      <p:sp>
        <p:nvSpPr>
          <p:cNvPr id="187" name="Google Shape;187;g34b85d504c5_0_69"/>
          <p:cNvSpPr/>
          <p:nvPr/>
        </p:nvSpPr>
        <p:spPr>
          <a:xfrm>
            <a:off x="3781825" y="4051675"/>
            <a:ext cx="4576800" cy="1822200"/>
          </a:xfrm>
          <a:prstGeom prst="snipRoundRect">
            <a:avLst>
              <a:gd name="adj1" fmla="val 16667"/>
              <a:gd name="adj2"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nl" sz="2500" b="1">
                <a:latin typeface="Calibri"/>
                <a:ea typeface="Calibri"/>
                <a:cs typeface="Calibri"/>
                <a:sym typeface="Calibri"/>
              </a:rPr>
              <a:t>Authentieke leermethoden gaan van het uit het hoofd leren van informatie naar een praktisch begrip van informatica.</a:t>
            </a:r>
            <a:endParaRPr sz="2500" b="1">
              <a:latin typeface="Calibri"/>
              <a:ea typeface="Calibri"/>
              <a:cs typeface="Calibri"/>
              <a:sym typeface="Calibri"/>
            </a:endParaRPr>
          </a:p>
        </p:txBody>
      </p:sp>
      <p:pic>
        <p:nvPicPr>
          <p:cNvPr id="188" name="Google Shape;188;g34b85d504c5_0_69"/>
          <p:cNvPicPr preferRelativeResize="0"/>
          <p:nvPr/>
        </p:nvPicPr>
        <p:blipFill>
          <a:blip r:embed="rId3">
            <a:alphaModFix/>
          </a:blip>
          <a:stretch>
            <a:fillRect/>
          </a:stretch>
        </p:blipFill>
        <p:spPr>
          <a:xfrm>
            <a:off x="10674400" y="4317371"/>
            <a:ext cx="1517600" cy="2540625"/>
          </a:xfrm>
          <a:prstGeom prst="rect">
            <a:avLst/>
          </a:prstGeom>
          <a:noFill/>
          <a:ln>
            <a:noFill/>
          </a:ln>
        </p:spPr>
      </p:pic>
      <p:sp>
        <p:nvSpPr>
          <p:cNvPr id="189" name="Google Shape;189;g34b85d504c5_0_69"/>
          <p:cNvSpPr txBox="1"/>
          <p:nvPr/>
        </p:nvSpPr>
        <p:spPr>
          <a:xfrm>
            <a:off x="7698750" y="6286070"/>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nl" i="1" dirty="0">
                <a:latin typeface="Calibri"/>
                <a:ea typeface="Calibri"/>
                <a:cs typeface="Calibri"/>
                <a:sym typeface="Calibri"/>
              </a:rPr>
              <a:t>Beeldbron: website van het TINKER-project</a:t>
            </a:r>
            <a:endParaRPr i="1" dirty="0">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g34b85d504c5_0_58"/>
          <p:cNvSpPr txBo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lvl="0" indent="-203200" algn="l" rtl="0">
              <a:lnSpc>
                <a:spcPct val="90000"/>
              </a:lnSpc>
              <a:spcBef>
                <a:spcPts val="1000"/>
              </a:spcBef>
              <a:spcAft>
                <a:spcPts val="0"/>
              </a:spcAft>
              <a:buNone/>
            </a:pPr>
            <a:endParaRPr sz="2200">
              <a:solidFill>
                <a:srgbClr val="2B454E"/>
              </a:solidFill>
              <a:latin typeface="Calibri"/>
              <a:ea typeface="Calibri"/>
              <a:cs typeface="Calibri"/>
              <a:sym typeface="Calibri"/>
            </a:endParaRPr>
          </a:p>
          <a:p>
            <a:pPr marL="571500" lvl="0" indent="-203200" algn="l" rtl="0">
              <a:lnSpc>
                <a:spcPct val="90000"/>
              </a:lnSpc>
              <a:spcBef>
                <a:spcPts val="1000"/>
              </a:spcBef>
              <a:spcAft>
                <a:spcPts val="0"/>
              </a:spcAft>
              <a:buNone/>
            </a:pPr>
            <a:endParaRPr sz="2200">
              <a:solidFill>
                <a:srgbClr val="2B454E"/>
              </a:solidFill>
              <a:latin typeface="Calibri"/>
              <a:ea typeface="Calibri"/>
              <a:cs typeface="Calibri"/>
              <a:sym typeface="Calibri"/>
            </a:endParaRPr>
          </a:p>
        </p:txBody>
      </p:sp>
      <p:sp>
        <p:nvSpPr>
          <p:cNvPr id="196" name="Google Shape;196;g34b85d504c5_0_58"/>
          <p:cNvSpPr/>
          <p:nvPr/>
        </p:nvSpPr>
        <p:spPr>
          <a:xfrm rot="10800000">
            <a:off x="3728425" y="4113000"/>
            <a:ext cx="4370400" cy="23307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97" name="Google Shape;197;g34b85d504c5_0_58"/>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spcBef>
                <a:spcPts val="0"/>
              </a:spcBef>
              <a:spcAft>
                <a:spcPts val="0"/>
              </a:spcAft>
              <a:buClr>
                <a:schemeClr val="lt2"/>
              </a:buClr>
              <a:buSzPts val="3800"/>
              <a:buFont typeface="Calibri"/>
              <a:buNone/>
            </a:pPr>
            <a:r>
              <a:rPr lang="nl"/>
              <a:t>Activiteit 2: groepsactiviteit</a:t>
            </a:r>
            <a:endParaRPr/>
          </a:p>
        </p:txBody>
      </p:sp>
      <p:sp>
        <p:nvSpPr>
          <p:cNvPr id="198" name="Google Shape;198;g34b85d504c5_0_58"/>
          <p:cNvSpPr txBox="1"/>
          <p:nvPr/>
        </p:nvSpPr>
        <p:spPr>
          <a:xfrm>
            <a:off x="232425" y="1010050"/>
            <a:ext cx="11736000" cy="2816100"/>
          </a:xfrm>
          <a:prstGeom prst="rect">
            <a:avLst/>
          </a:prstGeom>
          <a:solidFill>
            <a:srgbClr val="D1D1D1"/>
          </a:solid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nl" sz="2500" b="1" dirty="0">
                <a:solidFill>
                  <a:srgbClr val="1D1D1B"/>
                </a:solidFill>
                <a:latin typeface="Calibri"/>
                <a:ea typeface="Calibri"/>
                <a:cs typeface="Calibri"/>
                <a:sym typeface="Calibri"/>
              </a:rPr>
              <a:t>Stap 1 </a:t>
            </a:r>
            <a:r>
              <a:rPr lang="nl" sz="2500" dirty="0">
                <a:solidFill>
                  <a:srgbClr val="1D1D1B"/>
                </a:solidFill>
                <a:latin typeface="Calibri"/>
                <a:ea typeface="Calibri"/>
                <a:cs typeface="Calibri"/>
                <a:sym typeface="Calibri"/>
              </a:rPr>
              <a:t>: Op basis van de principes van authentiek leren die we hebben besproken, lees je in jouw groep het gegeven scenario en brainstorm je erover. Beschrijf vervolgens de eerste strategieën voor het integreren van authentieke leerervaringen in het informaticaonderwijs om het leren aantrekkelijker en betekenisvoller te maken voor studenten.</a:t>
            </a:r>
            <a:endParaRPr sz="2500" dirty="0">
              <a:solidFill>
                <a:srgbClr val="1D1D1B"/>
              </a:solidFill>
              <a:latin typeface="Calibri"/>
              <a:ea typeface="Calibri"/>
              <a:cs typeface="Calibri"/>
              <a:sym typeface="Calibri"/>
            </a:endParaRPr>
          </a:p>
          <a:p>
            <a:pPr marL="0" lvl="0" indent="0" algn="ctr" rtl="0">
              <a:spcBef>
                <a:spcPts val="0"/>
              </a:spcBef>
              <a:spcAft>
                <a:spcPts val="0"/>
              </a:spcAft>
              <a:buNone/>
            </a:pPr>
            <a:r>
              <a:rPr lang="nl" sz="2500" b="1" dirty="0">
                <a:solidFill>
                  <a:srgbClr val="1D1D1B"/>
                </a:solidFill>
                <a:latin typeface="Calibri"/>
                <a:ea typeface="Calibri"/>
                <a:cs typeface="Calibri"/>
                <a:sym typeface="Calibri"/>
              </a:rPr>
              <a:t>Stap 2 </a:t>
            </a:r>
            <a:r>
              <a:rPr lang="nl" sz="2500" dirty="0">
                <a:solidFill>
                  <a:srgbClr val="1D1D1B"/>
                </a:solidFill>
                <a:latin typeface="Calibri"/>
                <a:ea typeface="Calibri"/>
                <a:cs typeface="Calibri"/>
                <a:sym typeface="Calibri"/>
              </a:rPr>
              <a:t>: Vorm nieuwe groepen. Zorg ervoor dat je nieuwe groep minstens één vertegenwoordiger van elk van de oorspronkelijke groepen bevat.</a:t>
            </a:r>
            <a:endParaRPr sz="2500" dirty="0">
              <a:solidFill>
                <a:srgbClr val="1D1D1B"/>
              </a:solidFill>
              <a:latin typeface="Calibri"/>
              <a:ea typeface="Calibri"/>
              <a:cs typeface="Calibri"/>
              <a:sym typeface="Calibri"/>
            </a:endParaRPr>
          </a:p>
          <a:p>
            <a:pPr marL="0" lvl="0" indent="0" algn="ctr" rtl="0">
              <a:spcBef>
                <a:spcPts val="0"/>
              </a:spcBef>
              <a:spcAft>
                <a:spcPts val="0"/>
              </a:spcAft>
              <a:buNone/>
            </a:pPr>
            <a:endParaRPr sz="2500" dirty="0">
              <a:solidFill>
                <a:srgbClr val="1D1D1B"/>
              </a:solidFill>
              <a:latin typeface="Calibri"/>
              <a:ea typeface="Calibri"/>
              <a:cs typeface="Calibri"/>
              <a:sym typeface="Calibri"/>
            </a:endParaRPr>
          </a:p>
        </p:txBody>
      </p:sp>
      <p:pic>
        <p:nvPicPr>
          <p:cNvPr id="199" name="Google Shape;199;g34b85d504c5_0_58"/>
          <p:cNvPicPr preferRelativeResize="0"/>
          <p:nvPr/>
        </p:nvPicPr>
        <p:blipFill>
          <a:blip r:embed="rId3">
            <a:alphaModFix/>
          </a:blip>
          <a:stretch>
            <a:fillRect/>
          </a:stretch>
        </p:blipFill>
        <p:spPr>
          <a:xfrm>
            <a:off x="783063" y="4024438"/>
            <a:ext cx="2447925" cy="2505075"/>
          </a:xfrm>
          <a:prstGeom prst="rect">
            <a:avLst/>
          </a:prstGeom>
          <a:noFill/>
          <a:ln>
            <a:noFill/>
          </a:ln>
        </p:spPr>
      </p:pic>
      <p:sp>
        <p:nvSpPr>
          <p:cNvPr id="200" name="Google Shape;200;g34b85d504c5_0_58"/>
          <p:cNvSpPr txBox="1"/>
          <p:nvPr/>
        </p:nvSpPr>
        <p:spPr>
          <a:xfrm>
            <a:off x="3728423" y="4024438"/>
            <a:ext cx="4370401" cy="199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nl" sz="1900" dirty="0">
                <a:latin typeface="Calibri"/>
                <a:ea typeface="Calibri"/>
                <a:cs typeface="Calibri"/>
                <a:sym typeface="Calibri"/>
              </a:rPr>
              <a:t>Deel binnen jouw nieuwe, diverse groep de authentieke voorbeelden van leerprincipes en de strategieën die jouw oorspronkelijke groep heeft ontwikkeld.</a:t>
            </a:r>
            <a:endParaRPr sz="1900" dirty="0">
              <a:latin typeface="Calibri"/>
              <a:ea typeface="Calibri"/>
              <a:cs typeface="Calibri"/>
              <a:sym typeface="Calibri"/>
            </a:endParaRPr>
          </a:p>
          <a:p>
            <a:pPr marL="0" lvl="0" indent="0" algn="l" rtl="0">
              <a:spcBef>
                <a:spcPts val="0"/>
              </a:spcBef>
              <a:spcAft>
                <a:spcPts val="0"/>
              </a:spcAft>
              <a:buNone/>
            </a:pPr>
            <a:r>
              <a:rPr lang="nl" sz="1900" dirty="0">
                <a:latin typeface="Calibri"/>
                <a:ea typeface="Calibri"/>
                <a:cs typeface="Calibri"/>
                <a:sym typeface="Calibri"/>
              </a:rPr>
              <a:t>Bespreek de verschillende benaderingen en identificeer gemeenschappelijke thema's of bijzonder effectieve strategieën.</a:t>
            </a:r>
            <a:endParaRPr sz="1900" dirty="0">
              <a:latin typeface="Calibri"/>
              <a:ea typeface="Calibri"/>
              <a:cs typeface="Calibri"/>
              <a:sym typeface="Calibri"/>
            </a:endParaRPr>
          </a:p>
        </p:txBody>
      </p:sp>
      <p:sp>
        <p:nvSpPr>
          <p:cNvPr id="201" name="Google Shape;201;g34b85d504c5_0_58"/>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nl" i="1">
                <a:latin typeface="Calibri"/>
                <a:ea typeface="Calibri"/>
                <a:cs typeface="Calibri"/>
                <a:sym typeface="Calibri"/>
              </a:rPr>
              <a:t>Beeldbron: website van het TINKER-project</a:t>
            </a:r>
            <a:endParaRPr i="1">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g34bb7fa468f_0_0"/>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nl"/>
              <a:t>Inzicht in genderinclusie en genderbias - 1</a:t>
            </a:r>
            <a:endParaRPr/>
          </a:p>
        </p:txBody>
      </p:sp>
      <p:sp>
        <p:nvSpPr>
          <p:cNvPr id="208" name="Google Shape;208;g34bb7fa468f_0_0"/>
          <p:cNvSpPr txBox="1">
            <a:spLocks noGrp="1"/>
          </p:cNvSpPr>
          <p:nvPr>
            <p:ph type="body" idx="1"/>
          </p:nvPr>
        </p:nvSpPr>
        <p:spPr>
          <a:xfrm>
            <a:off x="97971" y="881743"/>
            <a:ext cx="11944500" cy="5870100"/>
          </a:xfrm>
          <a:prstGeom prst="rect">
            <a:avLst/>
          </a:prstGeom>
        </p:spPr>
        <p:txBody>
          <a:bodyPr spcFirstLastPara="1" wrap="square" lIns="91425" tIns="45700" rIns="91425" bIns="45700" anchor="t" anchorCtr="0">
            <a:noAutofit/>
          </a:bodyPr>
          <a:lstStyle/>
          <a:p>
            <a:pPr marL="457200" lvl="0" indent="-368300" algn="l" rtl="0">
              <a:lnSpc>
                <a:spcPct val="115000"/>
              </a:lnSpc>
              <a:spcBef>
                <a:spcPts val="1000"/>
              </a:spcBef>
              <a:spcAft>
                <a:spcPts val="0"/>
              </a:spcAft>
              <a:buSzPts val="2200"/>
              <a:buChar char="●"/>
            </a:pPr>
            <a:r>
              <a:rPr lang="nl" b="1" dirty="0"/>
              <a:t>Verborgen curriculum </a:t>
            </a:r>
            <a:r>
              <a:rPr lang="nl" dirty="0"/>
              <a:t>: Scholen hebben onderliggende verwachtingen en overtuigingen</a:t>
            </a:r>
            <a:endParaRPr dirty="0"/>
          </a:p>
          <a:p>
            <a:pPr marL="457200" lvl="0" indent="-368300" algn="l" rtl="0">
              <a:lnSpc>
                <a:spcPct val="115000"/>
              </a:lnSpc>
              <a:spcBef>
                <a:spcPts val="0"/>
              </a:spcBef>
              <a:spcAft>
                <a:spcPts val="0"/>
              </a:spcAft>
              <a:buSzPts val="2200"/>
              <a:buChar char="●"/>
            </a:pPr>
            <a:r>
              <a:rPr lang="nl" b="1" dirty="0"/>
              <a:t>Genderideologie </a:t>
            </a:r>
            <a:r>
              <a:rPr lang="nl" dirty="0"/>
              <a:t>: heeft invloed op hoe studenten zich voelen</a:t>
            </a:r>
            <a:endParaRPr dirty="0"/>
          </a:p>
          <a:p>
            <a:pPr marL="457200" lvl="0" indent="-368300" algn="l" rtl="0">
              <a:lnSpc>
                <a:spcPct val="115000"/>
              </a:lnSpc>
              <a:spcBef>
                <a:spcPts val="0"/>
              </a:spcBef>
              <a:spcAft>
                <a:spcPts val="0"/>
              </a:spcAft>
              <a:buSzPts val="2200"/>
              <a:buChar char="●"/>
            </a:pPr>
            <a:r>
              <a:rPr lang="nl" b="1" dirty="0"/>
              <a:t>Langetermijneffecten </a:t>
            </a:r>
            <a:r>
              <a:rPr lang="nl" dirty="0"/>
              <a:t>: dit kan hun interesses en carrièrekeuzes beïnvloeden</a:t>
            </a:r>
            <a:endParaRPr dirty="0"/>
          </a:p>
        </p:txBody>
      </p:sp>
      <p:pic>
        <p:nvPicPr>
          <p:cNvPr id="209" name="Google Shape;209;g34bb7fa468f_0_0"/>
          <p:cNvPicPr preferRelativeResize="0"/>
          <p:nvPr/>
        </p:nvPicPr>
        <p:blipFill>
          <a:blip r:embed="rId3">
            <a:alphaModFix/>
          </a:blip>
          <a:stretch>
            <a:fillRect/>
          </a:stretch>
        </p:blipFill>
        <p:spPr>
          <a:xfrm>
            <a:off x="6472325" y="3323175"/>
            <a:ext cx="4032749" cy="2659624"/>
          </a:xfrm>
          <a:prstGeom prst="rect">
            <a:avLst/>
          </a:prstGeom>
          <a:noFill/>
          <a:ln>
            <a:noFill/>
          </a:ln>
        </p:spPr>
      </p:pic>
      <p:pic>
        <p:nvPicPr>
          <p:cNvPr id="210" name="Google Shape;210;g34bb7fa468f_0_0"/>
          <p:cNvPicPr preferRelativeResize="0"/>
          <p:nvPr/>
        </p:nvPicPr>
        <p:blipFill>
          <a:blip r:embed="rId4">
            <a:alphaModFix/>
          </a:blip>
          <a:stretch>
            <a:fillRect/>
          </a:stretch>
        </p:blipFill>
        <p:spPr>
          <a:xfrm>
            <a:off x="2063250" y="2472558"/>
            <a:ext cx="4032749" cy="2688493"/>
          </a:xfrm>
          <a:prstGeom prst="rect">
            <a:avLst/>
          </a:prstGeom>
          <a:noFill/>
          <a:ln>
            <a:noFill/>
          </a:ln>
        </p:spPr>
      </p:pic>
      <p:sp>
        <p:nvSpPr>
          <p:cNvPr id="211" name="Google Shape;211;g34bb7fa468f_0_0"/>
          <p:cNvSpPr txBox="1"/>
          <p:nvPr/>
        </p:nvSpPr>
        <p:spPr>
          <a:xfrm>
            <a:off x="3401575" y="6189425"/>
            <a:ext cx="5337300" cy="258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nl" u="sng">
                <a:solidFill>
                  <a:schemeClr val="hlink"/>
                </a:solidFill>
                <a:latin typeface="Calibri"/>
                <a:ea typeface="Calibri"/>
                <a:cs typeface="Calibri"/>
                <a:sym typeface="Calibri"/>
                <a:hlinkClick r:id="rId5"/>
              </a:rPr>
              <a:t>https://www.openaccessgovernment.org/gender-ongelijkheid-computerwetenschappen-vroege-basisschool-schooljaren/159177/</a:t>
            </a:r>
            <a:r>
              <a:rPr lang="nl">
                <a:latin typeface="Calibri"/>
                <a:ea typeface="Calibri"/>
                <a:cs typeface="Calibri"/>
                <a:sym typeface="Calibri"/>
              </a:rPr>
              <a:t> </a:t>
            </a:r>
            <a:endParaRPr>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g34bb7fa468f_0_27"/>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nl"/>
              <a:t>Inzicht in genderinclusie en genderbias - 2</a:t>
            </a:r>
            <a:endParaRPr/>
          </a:p>
        </p:txBody>
      </p:sp>
      <p:grpSp>
        <p:nvGrpSpPr>
          <p:cNvPr id="218" name="Google Shape;218;g34bb7fa468f_0_27"/>
          <p:cNvGrpSpPr/>
          <p:nvPr/>
        </p:nvGrpSpPr>
        <p:grpSpPr>
          <a:xfrm>
            <a:off x="947542" y="1764175"/>
            <a:ext cx="9734304" cy="975576"/>
            <a:chOff x="710674" y="1323164"/>
            <a:chExt cx="7300911" cy="731700"/>
          </a:xfrm>
        </p:grpSpPr>
        <p:sp>
          <p:nvSpPr>
            <p:cNvPr id="219" name="Google Shape;219;g34bb7fa468f_0_27"/>
            <p:cNvSpPr txBox="1"/>
            <p:nvPr/>
          </p:nvSpPr>
          <p:spPr>
            <a:xfrm>
              <a:off x="710674" y="1373350"/>
              <a:ext cx="2004300" cy="629700"/>
            </a:xfrm>
            <a:prstGeom prst="rect">
              <a:avLst/>
            </a:prstGeom>
            <a:noFill/>
            <a:ln>
              <a:noFill/>
            </a:ln>
          </p:spPr>
          <p:txBody>
            <a:bodyPr spcFirstLastPara="1" wrap="square" lIns="121900" tIns="60925" rIns="121900" bIns="60925" anchor="ctr" anchorCtr="0">
              <a:noAutofit/>
            </a:bodyPr>
            <a:lstStyle/>
            <a:p>
              <a:pPr marL="0" lvl="0" indent="0" algn="r" rtl="0">
                <a:lnSpc>
                  <a:spcPct val="90000"/>
                </a:lnSpc>
                <a:spcBef>
                  <a:spcPts val="0"/>
                </a:spcBef>
                <a:spcAft>
                  <a:spcPts val="0"/>
                </a:spcAft>
                <a:buNone/>
              </a:pPr>
              <a:r>
                <a:rPr lang="nl" sz="3000" b="1">
                  <a:solidFill>
                    <a:srgbClr val="085630"/>
                  </a:solidFill>
                  <a:latin typeface="Calibri"/>
                  <a:ea typeface="Calibri"/>
                  <a:cs typeface="Calibri"/>
                  <a:sym typeface="Calibri"/>
                </a:rPr>
                <a:t>Kritische theorie en pedagogiek</a:t>
              </a:r>
              <a:endParaRPr sz="3000" b="1">
                <a:solidFill>
                  <a:srgbClr val="085630"/>
                </a:solidFill>
                <a:latin typeface="Calibri"/>
                <a:ea typeface="Calibri"/>
                <a:cs typeface="Calibri"/>
                <a:sym typeface="Calibri"/>
              </a:endParaRPr>
            </a:p>
          </p:txBody>
        </p:sp>
        <p:sp>
          <p:nvSpPr>
            <p:cNvPr id="220" name="Google Shape;220;g34bb7fa468f_0_27"/>
            <p:cNvSpPr/>
            <p:nvPr/>
          </p:nvSpPr>
          <p:spPr>
            <a:xfrm>
              <a:off x="2789785" y="1323164"/>
              <a:ext cx="5221800" cy="731700"/>
            </a:xfrm>
            <a:prstGeom prst="rect">
              <a:avLst/>
            </a:prstGeom>
            <a:solidFill>
              <a:srgbClr val="085630"/>
            </a:solidFill>
            <a:ln>
              <a:noFill/>
            </a:ln>
          </p:spPr>
          <p:txBody>
            <a:bodyPr spcFirstLastPara="1" wrap="square" lIns="121900" tIns="60925" rIns="121900" bIns="60925" anchor="ctr" anchorCtr="0">
              <a:noAutofit/>
            </a:bodyPr>
            <a:lstStyle/>
            <a:p>
              <a:pPr marL="0" lvl="0" indent="0" algn="l" rtl="0">
                <a:spcBef>
                  <a:spcPts val="0"/>
                </a:spcBef>
                <a:spcAft>
                  <a:spcPts val="0"/>
                </a:spcAft>
                <a:buNone/>
              </a:pPr>
              <a:endParaRPr/>
            </a:p>
          </p:txBody>
        </p:sp>
        <p:sp>
          <p:nvSpPr>
            <p:cNvPr id="221" name="Google Shape;221;g34bb7fa468f_0_27"/>
            <p:cNvSpPr txBox="1"/>
            <p:nvPr/>
          </p:nvSpPr>
          <p:spPr>
            <a:xfrm>
              <a:off x="2914389" y="1407440"/>
              <a:ext cx="4765800" cy="575400"/>
            </a:xfrm>
            <a:prstGeom prst="rect">
              <a:avLst/>
            </a:prstGeom>
            <a:noFill/>
            <a:ln>
              <a:noFill/>
            </a:ln>
          </p:spPr>
          <p:txBody>
            <a:bodyPr spcFirstLastPara="1" wrap="square" lIns="121900" tIns="60925" rIns="121900" bIns="60925" anchor="ctr" anchorCtr="0">
              <a:noAutofit/>
            </a:bodyPr>
            <a:lstStyle/>
            <a:p>
              <a:pPr marL="0" lvl="0" indent="0" algn="l" rtl="0">
                <a:lnSpc>
                  <a:spcPct val="115000"/>
                </a:lnSpc>
                <a:spcBef>
                  <a:spcPts val="0"/>
                </a:spcBef>
                <a:spcAft>
                  <a:spcPts val="0"/>
                </a:spcAft>
                <a:buNone/>
              </a:pPr>
              <a:r>
                <a:rPr lang="nl" sz="1600">
                  <a:solidFill>
                    <a:srgbClr val="FFFFFF"/>
                  </a:solidFill>
                  <a:latin typeface="Roboto"/>
                  <a:ea typeface="Roboto"/>
                  <a:cs typeface="Roboto"/>
                  <a:sym typeface="Roboto"/>
                </a:rPr>
                <a:t>Lorem ipsum dolor sit amet, consectetur adipiscing elit. Duis zit met odio vel purus bibendum luctus.</a:t>
              </a:r>
              <a:endParaRPr sz="1600">
                <a:solidFill>
                  <a:srgbClr val="FFFFFF"/>
                </a:solidFill>
                <a:latin typeface="Roboto"/>
                <a:ea typeface="Roboto"/>
                <a:cs typeface="Roboto"/>
                <a:sym typeface="Roboto"/>
              </a:endParaRPr>
            </a:p>
          </p:txBody>
        </p:sp>
      </p:grpSp>
      <p:grpSp>
        <p:nvGrpSpPr>
          <p:cNvPr id="222" name="Google Shape;222;g34bb7fa468f_0_27"/>
          <p:cNvGrpSpPr/>
          <p:nvPr/>
        </p:nvGrpSpPr>
        <p:grpSpPr>
          <a:xfrm>
            <a:off x="10" y="2943293"/>
            <a:ext cx="10199852" cy="975576"/>
            <a:chOff x="7" y="2207525"/>
            <a:chExt cx="7650080" cy="731700"/>
          </a:xfrm>
        </p:grpSpPr>
        <p:sp>
          <p:nvSpPr>
            <p:cNvPr id="223" name="Google Shape;223;g34bb7fa468f_0_27"/>
            <p:cNvSpPr txBox="1"/>
            <p:nvPr/>
          </p:nvSpPr>
          <p:spPr>
            <a:xfrm>
              <a:off x="7" y="2257725"/>
              <a:ext cx="2715300" cy="629700"/>
            </a:xfrm>
            <a:prstGeom prst="rect">
              <a:avLst/>
            </a:prstGeom>
            <a:noFill/>
            <a:ln>
              <a:noFill/>
            </a:ln>
          </p:spPr>
          <p:txBody>
            <a:bodyPr spcFirstLastPara="1" wrap="square" lIns="121900" tIns="60925" rIns="121900" bIns="60925" anchor="ctr" anchorCtr="0">
              <a:noAutofit/>
            </a:bodyPr>
            <a:lstStyle/>
            <a:p>
              <a:pPr marL="0" lvl="0" indent="0" algn="r" rtl="0">
                <a:lnSpc>
                  <a:spcPct val="90000"/>
                </a:lnSpc>
                <a:spcBef>
                  <a:spcPts val="0"/>
                </a:spcBef>
                <a:spcAft>
                  <a:spcPts val="0"/>
                </a:spcAft>
                <a:buNone/>
              </a:pPr>
              <a:r>
                <a:rPr lang="nl" sz="3000" b="1">
                  <a:solidFill>
                    <a:srgbClr val="085630"/>
                  </a:solidFill>
                  <a:latin typeface="Calibri"/>
                  <a:ea typeface="Calibri"/>
                  <a:cs typeface="Calibri"/>
                  <a:sym typeface="Calibri"/>
                </a:rPr>
                <a:t>Feministische pedagogie</a:t>
              </a:r>
              <a:endParaRPr sz="5900">
                <a:solidFill>
                  <a:srgbClr val="0B713F"/>
                </a:solidFill>
                <a:latin typeface="Roboto Medium"/>
                <a:ea typeface="Roboto Medium"/>
                <a:cs typeface="Roboto Medium"/>
                <a:sym typeface="Roboto Medium"/>
              </a:endParaRPr>
            </a:p>
          </p:txBody>
        </p:sp>
        <p:sp>
          <p:nvSpPr>
            <p:cNvPr id="224" name="Google Shape;224;g34bb7fa468f_0_27"/>
            <p:cNvSpPr/>
            <p:nvPr/>
          </p:nvSpPr>
          <p:spPr>
            <a:xfrm>
              <a:off x="2789787" y="2207525"/>
              <a:ext cx="4860300" cy="731700"/>
            </a:xfrm>
            <a:prstGeom prst="rect">
              <a:avLst/>
            </a:prstGeom>
            <a:solidFill>
              <a:srgbClr val="0B713F"/>
            </a:solidFill>
            <a:ln>
              <a:noFill/>
            </a:ln>
          </p:spPr>
          <p:txBody>
            <a:bodyPr spcFirstLastPara="1" wrap="square" lIns="121900" tIns="60925" rIns="121900" bIns="60925" anchor="ctr" anchorCtr="0">
              <a:noAutofit/>
            </a:bodyPr>
            <a:lstStyle/>
            <a:p>
              <a:pPr marL="0" lvl="0" indent="0" algn="l" rtl="0">
                <a:spcBef>
                  <a:spcPts val="0"/>
                </a:spcBef>
                <a:spcAft>
                  <a:spcPts val="0"/>
                </a:spcAft>
                <a:buNone/>
              </a:pPr>
              <a:endParaRPr/>
            </a:p>
          </p:txBody>
        </p:sp>
        <p:sp>
          <p:nvSpPr>
            <p:cNvPr id="225" name="Google Shape;225;g34bb7fa468f_0_27"/>
            <p:cNvSpPr txBox="1"/>
            <p:nvPr/>
          </p:nvSpPr>
          <p:spPr>
            <a:xfrm>
              <a:off x="2914387" y="2414096"/>
              <a:ext cx="4373100" cy="330600"/>
            </a:xfrm>
            <a:prstGeom prst="rect">
              <a:avLst/>
            </a:prstGeom>
            <a:noFill/>
            <a:ln>
              <a:noFill/>
            </a:ln>
          </p:spPr>
          <p:txBody>
            <a:bodyPr spcFirstLastPara="1" wrap="square" lIns="121900" tIns="60925" rIns="121900" bIns="60925" anchor="ctr" anchorCtr="0">
              <a:noAutofit/>
            </a:bodyPr>
            <a:lstStyle/>
            <a:p>
              <a:pPr marL="0" lvl="0" indent="0" algn="l" rtl="0">
                <a:lnSpc>
                  <a:spcPct val="115000"/>
                </a:lnSpc>
                <a:spcBef>
                  <a:spcPts val="0"/>
                </a:spcBef>
                <a:spcAft>
                  <a:spcPts val="0"/>
                </a:spcAft>
                <a:buNone/>
              </a:pPr>
              <a:r>
                <a:rPr lang="nl" sz="1600">
                  <a:solidFill>
                    <a:srgbClr val="FFFFFF"/>
                  </a:solidFill>
                  <a:latin typeface="Roboto"/>
                  <a:ea typeface="Roboto"/>
                  <a:cs typeface="Roboto"/>
                  <a:sym typeface="Roboto"/>
                </a:rPr>
                <a:t>Lorem ipsum dolor sit amet, consectetur adipiscing elit. Duis zit met odio vel purus bibendum luctus.</a:t>
              </a:r>
              <a:endParaRPr sz="1600">
                <a:solidFill>
                  <a:srgbClr val="FFFFFF"/>
                </a:solidFill>
                <a:latin typeface="Roboto"/>
                <a:ea typeface="Roboto"/>
                <a:cs typeface="Roboto"/>
                <a:sym typeface="Roboto"/>
              </a:endParaRPr>
            </a:p>
          </p:txBody>
        </p:sp>
      </p:grpSp>
      <p:grpSp>
        <p:nvGrpSpPr>
          <p:cNvPr id="226" name="Google Shape;226;g34bb7fa468f_0_27"/>
          <p:cNvGrpSpPr/>
          <p:nvPr/>
        </p:nvGrpSpPr>
        <p:grpSpPr>
          <a:xfrm>
            <a:off x="499872" y="4118064"/>
            <a:ext cx="9216400" cy="975576"/>
            <a:chOff x="374914" y="3088625"/>
            <a:chExt cx="6912473" cy="731700"/>
          </a:xfrm>
        </p:grpSpPr>
        <p:sp>
          <p:nvSpPr>
            <p:cNvPr id="227" name="Google Shape;227;g34bb7fa468f_0_27"/>
            <p:cNvSpPr txBox="1"/>
            <p:nvPr/>
          </p:nvSpPr>
          <p:spPr>
            <a:xfrm>
              <a:off x="374914" y="3138828"/>
              <a:ext cx="2340062" cy="629700"/>
            </a:xfrm>
            <a:prstGeom prst="rect">
              <a:avLst/>
            </a:prstGeom>
            <a:noFill/>
            <a:ln>
              <a:noFill/>
            </a:ln>
          </p:spPr>
          <p:txBody>
            <a:bodyPr spcFirstLastPara="1" wrap="square" lIns="121900" tIns="60925" rIns="121900" bIns="60925" anchor="ctr" anchorCtr="0">
              <a:noAutofit/>
            </a:bodyPr>
            <a:lstStyle/>
            <a:p>
              <a:pPr marL="0" lvl="0" indent="0" algn="r" rtl="0">
                <a:lnSpc>
                  <a:spcPct val="90000"/>
                </a:lnSpc>
                <a:spcBef>
                  <a:spcPts val="0"/>
                </a:spcBef>
                <a:spcAft>
                  <a:spcPts val="0"/>
                </a:spcAft>
                <a:buNone/>
              </a:pPr>
              <a:r>
                <a:rPr lang="nl" sz="3000" b="1" dirty="0">
                  <a:solidFill>
                    <a:srgbClr val="085630"/>
                  </a:solidFill>
                  <a:latin typeface="Calibri"/>
                  <a:ea typeface="Calibri"/>
                  <a:cs typeface="Calibri"/>
                  <a:sym typeface="Calibri"/>
                </a:rPr>
                <a:t>Intersectionaliteit</a:t>
              </a:r>
              <a:endParaRPr sz="5900" dirty="0">
                <a:solidFill>
                  <a:srgbClr val="0B7743"/>
                </a:solidFill>
                <a:latin typeface="Roboto Medium"/>
                <a:ea typeface="Roboto Medium"/>
                <a:cs typeface="Roboto Medium"/>
                <a:sym typeface="Roboto Medium"/>
              </a:endParaRPr>
            </a:p>
          </p:txBody>
        </p:sp>
        <p:sp>
          <p:nvSpPr>
            <p:cNvPr id="228" name="Google Shape;228;g34bb7fa468f_0_27"/>
            <p:cNvSpPr/>
            <p:nvPr/>
          </p:nvSpPr>
          <p:spPr>
            <a:xfrm>
              <a:off x="2789787" y="3088625"/>
              <a:ext cx="4497600" cy="731700"/>
            </a:xfrm>
            <a:prstGeom prst="rect">
              <a:avLst/>
            </a:prstGeom>
            <a:solidFill>
              <a:srgbClr val="0B7743"/>
            </a:solidFill>
            <a:ln>
              <a:noFill/>
            </a:ln>
          </p:spPr>
          <p:txBody>
            <a:bodyPr spcFirstLastPara="1" wrap="square" lIns="121900" tIns="60925" rIns="121900" bIns="60925" anchor="ctr" anchorCtr="0">
              <a:noAutofit/>
            </a:bodyPr>
            <a:lstStyle/>
            <a:p>
              <a:pPr marL="0" lvl="0" indent="0" algn="l" rtl="0">
                <a:spcBef>
                  <a:spcPts val="0"/>
                </a:spcBef>
                <a:spcAft>
                  <a:spcPts val="0"/>
                </a:spcAft>
                <a:buNone/>
              </a:pPr>
              <a:endParaRPr/>
            </a:p>
          </p:txBody>
        </p:sp>
        <p:sp>
          <p:nvSpPr>
            <p:cNvPr id="229" name="Google Shape;229;g34bb7fa468f_0_27"/>
            <p:cNvSpPr txBox="1"/>
            <p:nvPr/>
          </p:nvSpPr>
          <p:spPr>
            <a:xfrm>
              <a:off x="2914388" y="3295180"/>
              <a:ext cx="3849900" cy="330600"/>
            </a:xfrm>
            <a:prstGeom prst="rect">
              <a:avLst/>
            </a:prstGeom>
            <a:noFill/>
            <a:ln>
              <a:noFill/>
            </a:ln>
          </p:spPr>
          <p:txBody>
            <a:bodyPr spcFirstLastPara="1" wrap="square" lIns="121900" tIns="60925" rIns="121900" bIns="60925" anchor="ctr" anchorCtr="0">
              <a:noAutofit/>
            </a:bodyPr>
            <a:lstStyle/>
            <a:p>
              <a:pPr marL="0" lvl="0" indent="0" algn="l" rtl="0">
                <a:lnSpc>
                  <a:spcPct val="115000"/>
                </a:lnSpc>
                <a:spcBef>
                  <a:spcPts val="0"/>
                </a:spcBef>
                <a:spcAft>
                  <a:spcPts val="0"/>
                </a:spcAft>
                <a:buNone/>
              </a:pPr>
              <a:r>
                <a:rPr lang="nl" sz="1600">
                  <a:solidFill>
                    <a:srgbClr val="FFFFFF"/>
                  </a:solidFill>
                  <a:latin typeface="Roboto"/>
                  <a:ea typeface="Roboto"/>
                  <a:cs typeface="Roboto"/>
                  <a:sym typeface="Roboto"/>
                </a:rPr>
                <a:t>Lorem ipsum dolor sit amet, consectetur adipiscing elit. Duis zit met odio vel purus bibendum luctus.</a:t>
              </a:r>
              <a:endParaRPr sz="1600">
                <a:solidFill>
                  <a:srgbClr val="FFFFFF"/>
                </a:solidFill>
                <a:latin typeface="Roboto"/>
                <a:ea typeface="Roboto"/>
                <a:cs typeface="Roboto"/>
                <a:sym typeface="Roboto"/>
              </a:endParaRPr>
            </a:p>
          </p:txBody>
        </p:sp>
      </p:grpSp>
      <p:grpSp>
        <p:nvGrpSpPr>
          <p:cNvPr id="230" name="Google Shape;230;g34bb7fa468f_0_27"/>
          <p:cNvGrpSpPr/>
          <p:nvPr/>
        </p:nvGrpSpPr>
        <p:grpSpPr>
          <a:xfrm>
            <a:off x="3719621" y="1764175"/>
            <a:ext cx="6962226" cy="975576"/>
            <a:chOff x="2789785" y="1323164"/>
            <a:chExt cx="5221800" cy="731700"/>
          </a:xfrm>
        </p:grpSpPr>
        <p:sp>
          <p:nvSpPr>
            <p:cNvPr id="231" name="Google Shape;231;g34bb7fa468f_0_27"/>
            <p:cNvSpPr/>
            <p:nvPr/>
          </p:nvSpPr>
          <p:spPr>
            <a:xfrm>
              <a:off x="2789785" y="1323164"/>
              <a:ext cx="5221800" cy="731700"/>
            </a:xfrm>
            <a:prstGeom prst="rect">
              <a:avLst/>
            </a:prstGeom>
            <a:solidFill>
              <a:srgbClr val="085630"/>
            </a:solidFill>
            <a:ln>
              <a:noFill/>
            </a:ln>
          </p:spPr>
          <p:txBody>
            <a:bodyPr spcFirstLastPara="1" wrap="square" lIns="121900" tIns="60925" rIns="121900" bIns="60925" anchor="ctr" anchorCtr="0">
              <a:noAutofit/>
            </a:bodyPr>
            <a:lstStyle/>
            <a:p>
              <a:pPr marL="0" lvl="0" indent="0" algn="l" rtl="0">
                <a:spcBef>
                  <a:spcPts val="0"/>
                </a:spcBef>
                <a:spcAft>
                  <a:spcPts val="0"/>
                </a:spcAft>
                <a:buNone/>
              </a:pPr>
              <a:endParaRPr/>
            </a:p>
          </p:txBody>
        </p:sp>
        <p:sp>
          <p:nvSpPr>
            <p:cNvPr id="232" name="Google Shape;232;g34bb7fa468f_0_27"/>
            <p:cNvSpPr txBox="1"/>
            <p:nvPr/>
          </p:nvSpPr>
          <p:spPr>
            <a:xfrm>
              <a:off x="2914389" y="1407440"/>
              <a:ext cx="4765800" cy="575400"/>
            </a:xfrm>
            <a:prstGeom prst="rect">
              <a:avLst/>
            </a:prstGeom>
            <a:noFill/>
            <a:ln>
              <a:noFill/>
            </a:ln>
          </p:spPr>
          <p:txBody>
            <a:bodyPr spcFirstLastPara="1" wrap="square" lIns="121900" tIns="60925" rIns="121900" bIns="60925" anchor="ctr" anchorCtr="0">
              <a:noAutofit/>
            </a:bodyPr>
            <a:lstStyle/>
            <a:p>
              <a:pPr marL="0" lvl="0" indent="0" algn="ctr" rtl="0">
                <a:lnSpc>
                  <a:spcPct val="107916"/>
                </a:lnSpc>
                <a:spcBef>
                  <a:spcPts val="0"/>
                </a:spcBef>
                <a:spcAft>
                  <a:spcPts val="800"/>
                </a:spcAft>
                <a:buNone/>
              </a:pPr>
              <a:r>
                <a:rPr lang="nl" sz="2000">
                  <a:solidFill>
                    <a:schemeClr val="lt2"/>
                  </a:solidFill>
                  <a:latin typeface="Calibri"/>
                  <a:ea typeface="Calibri"/>
                  <a:cs typeface="Calibri"/>
                  <a:sym typeface="Calibri"/>
                </a:rPr>
                <a:t>Onderzoek naar machtsverhoudingen in de klas</a:t>
              </a:r>
              <a:endParaRPr sz="2000">
                <a:solidFill>
                  <a:schemeClr val="lt2"/>
                </a:solidFill>
                <a:latin typeface="Calibri"/>
                <a:ea typeface="Calibri"/>
                <a:cs typeface="Calibri"/>
                <a:sym typeface="Calibri"/>
              </a:endParaRPr>
            </a:p>
          </p:txBody>
        </p:sp>
      </p:grpSp>
      <p:grpSp>
        <p:nvGrpSpPr>
          <p:cNvPr id="233" name="Google Shape;233;g34bb7fa468f_0_27"/>
          <p:cNvGrpSpPr/>
          <p:nvPr/>
        </p:nvGrpSpPr>
        <p:grpSpPr>
          <a:xfrm>
            <a:off x="3719623" y="2943293"/>
            <a:ext cx="6480238" cy="975576"/>
            <a:chOff x="2789787" y="2207525"/>
            <a:chExt cx="4860300" cy="731700"/>
          </a:xfrm>
        </p:grpSpPr>
        <p:sp>
          <p:nvSpPr>
            <p:cNvPr id="234" name="Google Shape;234;g34bb7fa468f_0_27"/>
            <p:cNvSpPr/>
            <p:nvPr/>
          </p:nvSpPr>
          <p:spPr>
            <a:xfrm>
              <a:off x="2789787" y="2207525"/>
              <a:ext cx="4860300" cy="731700"/>
            </a:xfrm>
            <a:prstGeom prst="rect">
              <a:avLst/>
            </a:prstGeom>
            <a:solidFill>
              <a:srgbClr val="0B713F"/>
            </a:solidFill>
            <a:ln>
              <a:noFill/>
            </a:ln>
          </p:spPr>
          <p:txBody>
            <a:bodyPr spcFirstLastPara="1" wrap="square" lIns="121900" tIns="60925" rIns="121900" bIns="60925" anchor="ctr" anchorCtr="0">
              <a:noAutofit/>
            </a:bodyPr>
            <a:lstStyle/>
            <a:p>
              <a:pPr marL="0" lvl="0" indent="0" algn="l" rtl="0">
                <a:spcBef>
                  <a:spcPts val="0"/>
                </a:spcBef>
                <a:spcAft>
                  <a:spcPts val="0"/>
                </a:spcAft>
                <a:buNone/>
              </a:pPr>
              <a:endParaRPr/>
            </a:p>
          </p:txBody>
        </p:sp>
        <p:sp>
          <p:nvSpPr>
            <p:cNvPr id="235" name="Google Shape;235;g34bb7fa468f_0_27"/>
            <p:cNvSpPr txBox="1"/>
            <p:nvPr/>
          </p:nvSpPr>
          <p:spPr>
            <a:xfrm>
              <a:off x="2914387" y="2414096"/>
              <a:ext cx="4373100" cy="330600"/>
            </a:xfrm>
            <a:prstGeom prst="rect">
              <a:avLst/>
            </a:prstGeom>
            <a:noFill/>
            <a:ln>
              <a:noFill/>
            </a:ln>
          </p:spPr>
          <p:txBody>
            <a:bodyPr spcFirstLastPara="1" wrap="square" lIns="121900" tIns="60925" rIns="121900" bIns="60925" anchor="ctr" anchorCtr="0">
              <a:noAutofit/>
            </a:bodyPr>
            <a:lstStyle/>
            <a:p>
              <a:pPr marL="0" lvl="0" indent="0" algn="ctr" rtl="0">
                <a:lnSpc>
                  <a:spcPct val="115000"/>
                </a:lnSpc>
                <a:spcBef>
                  <a:spcPts val="0"/>
                </a:spcBef>
                <a:spcAft>
                  <a:spcPts val="0"/>
                </a:spcAft>
                <a:buNone/>
              </a:pPr>
              <a:r>
                <a:rPr lang="nl" sz="2000">
                  <a:solidFill>
                    <a:schemeClr val="lt2"/>
                  </a:solidFill>
                  <a:latin typeface="Calibri"/>
                  <a:ea typeface="Calibri"/>
                  <a:cs typeface="Calibri"/>
                  <a:sym typeface="Calibri"/>
                </a:rPr>
                <a:t>Geslacht heeft invloed op wat er wordt onderwezen en hoe</a:t>
              </a:r>
              <a:endParaRPr sz="1600">
                <a:solidFill>
                  <a:srgbClr val="FFFFFF"/>
                </a:solidFill>
                <a:latin typeface="Roboto"/>
                <a:ea typeface="Roboto"/>
                <a:cs typeface="Roboto"/>
                <a:sym typeface="Roboto"/>
              </a:endParaRPr>
            </a:p>
          </p:txBody>
        </p:sp>
      </p:grpSp>
      <p:grpSp>
        <p:nvGrpSpPr>
          <p:cNvPr id="236" name="Google Shape;236;g34bb7fa468f_0_27"/>
          <p:cNvGrpSpPr/>
          <p:nvPr/>
        </p:nvGrpSpPr>
        <p:grpSpPr>
          <a:xfrm>
            <a:off x="3719624" y="4118064"/>
            <a:ext cx="5996650" cy="975576"/>
            <a:chOff x="2789787" y="3088625"/>
            <a:chExt cx="4497600" cy="731700"/>
          </a:xfrm>
        </p:grpSpPr>
        <p:sp>
          <p:nvSpPr>
            <p:cNvPr id="237" name="Google Shape;237;g34bb7fa468f_0_27"/>
            <p:cNvSpPr/>
            <p:nvPr/>
          </p:nvSpPr>
          <p:spPr>
            <a:xfrm>
              <a:off x="2789787" y="3088625"/>
              <a:ext cx="4497600" cy="731700"/>
            </a:xfrm>
            <a:prstGeom prst="rect">
              <a:avLst/>
            </a:prstGeom>
            <a:solidFill>
              <a:srgbClr val="0B7743"/>
            </a:solidFill>
            <a:ln>
              <a:noFill/>
            </a:ln>
          </p:spPr>
          <p:txBody>
            <a:bodyPr spcFirstLastPara="1" wrap="square" lIns="121900" tIns="60925" rIns="121900" bIns="60925" anchor="ctr" anchorCtr="0">
              <a:noAutofit/>
            </a:bodyPr>
            <a:lstStyle/>
            <a:p>
              <a:pPr marL="0" lvl="0" indent="0" algn="l" rtl="0">
                <a:spcBef>
                  <a:spcPts val="0"/>
                </a:spcBef>
                <a:spcAft>
                  <a:spcPts val="0"/>
                </a:spcAft>
                <a:buNone/>
              </a:pPr>
              <a:endParaRPr/>
            </a:p>
          </p:txBody>
        </p:sp>
        <p:sp>
          <p:nvSpPr>
            <p:cNvPr id="238" name="Google Shape;238;g34bb7fa468f_0_27"/>
            <p:cNvSpPr txBox="1"/>
            <p:nvPr/>
          </p:nvSpPr>
          <p:spPr>
            <a:xfrm>
              <a:off x="2914388" y="3295180"/>
              <a:ext cx="3849900" cy="330600"/>
            </a:xfrm>
            <a:prstGeom prst="rect">
              <a:avLst/>
            </a:prstGeom>
            <a:noFill/>
            <a:ln>
              <a:noFill/>
            </a:ln>
          </p:spPr>
          <p:txBody>
            <a:bodyPr spcFirstLastPara="1" wrap="square" lIns="121900" tIns="60925" rIns="121900" bIns="60925" anchor="ctr" anchorCtr="0">
              <a:noAutofit/>
            </a:bodyPr>
            <a:lstStyle/>
            <a:p>
              <a:pPr marL="0" lvl="0" indent="0" algn="ctr" rtl="0">
                <a:lnSpc>
                  <a:spcPct val="115000"/>
                </a:lnSpc>
                <a:spcBef>
                  <a:spcPts val="0"/>
                </a:spcBef>
                <a:spcAft>
                  <a:spcPts val="0"/>
                </a:spcAft>
                <a:buNone/>
              </a:pPr>
              <a:r>
                <a:rPr lang="nl" sz="2000" dirty="0">
                  <a:solidFill>
                    <a:schemeClr val="lt2"/>
                  </a:solidFill>
                  <a:latin typeface="Calibri"/>
                  <a:ea typeface="Calibri"/>
                  <a:cs typeface="Calibri"/>
                  <a:sym typeface="Calibri"/>
                </a:rPr>
                <a:t>De kruising van meerdere identiteiten, waaronder gender, kan discriminatie veroorzaken</a:t>
              </a:r>
              <a:endParaRPr sz="1600" dirty="0">
                <a:solidFill>
                  <a:srgbClr val="FFFFFF"/>
                </a:solidFill>
                <a:latin typeface="Roboto"/>
                <a:ea typeface="Roboto"/>
                <a:cs typeface="Roboto"/>
                <a:sym typeface="Roboto"/>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g34bb7fa468f_0_27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nl"/>
              <a:t>Veelvoorkomende gendervooroordelen in het onderwijs</a:t>
            </a:r>
            <a:endParaRPr/>
          </a:p>
        </p:txBody>
      </p:sp>
      <p:sp>
        <p:nvSpPr>
          <p:cNvPr id="244" name="Google Shape;244;g34bb7fa468f_0_271"/>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marR="0" lvl="0" indent="-387350" algn="just" rtl="0">
              <a:lnSpc>
                <a:spcPct val="100000"/>
              </a:lnSpc>
              <a:spcBef>
                <a:spcPts val="0"/>
              </a:spcBef>
              <a:spcAft>
                <a:spcPts val="0"/>
              </a:spcAft>
              <a:buClr>
                <a:schemeClr val="dk1"/>
              </a:buClr>
              <a:buSzPts val="2500"/>
              <a:buChar char="•"/>
            </a:pPr>
            <a:r>
              <a:rPr lang="nl" sz="2500" dirty="0">
                <a:solidFill>
                  <a:schemeClr val="dk1"/>
                </a:solidFill>
              </a:rPr>
              <a:t>Ondervertegenwoordiging van vrouwen/diverse geslachten</a:t>
            </a:r>
            <a:endParaRPr sz="2500" dirty="0">
              <a:solidFill>
                <a:schemeClr val="dk1"/>
              </a:solidFill>
            </a:endParaRPr>
          </a:p>
          <a:p>
            <a:pPr marL="457200" lvl="0" indent="-387350" algn="just" rtl="0">
              <a:lnSpc>
                <a:spcPct val="100000"/>
              </a:lnSpc>
              <a:spcBef>
                <a:spcPts val="0"/>
              </a:spcBef>
              <a:spcAft>
                <a:spcPts val="0"/>
              </a:spcAft>
              <a:buClr>
                <a:schemeClr val="dk1"/>
              </a:buClr>
              <a:buSzPts val="2500"/>
              <a:buChar char="•"/>
            </a:pPr>
            <a:r>
              <a:rPr lang="nl" sz="2500" dirty="0">
                <a:solidFill>
                  <a:schemeClr val="dk1"/>
                </a:solidFill>
              </a:rPr>
              <a:t>Het ontmoedigen van empowerment op basis van geslacht</a:t>
            </a:r>
            <a:endParaRPr sz="2500" dirty="0">
              <a:solidFill>
                <a:schemeClr val="dk1"/>
              </a:solidFill>
            </a:endParaRPr>
          </a:p>
          <a:p>
            <a:pPr marL="457200" lvl="0" indent="-387350" algn="just" rtl="0">
              <a:lnSpc>
                <a:spcPct val="100000"/>
              </a:lnSpc>
              <a:spcBef>
                <a:spcPts val="0"/>
              </a:spcBef>
              <a:spcAft>
                <a:spcPts val="0"/>
              </a:spcAft>
              <a:buClr>
                <a:schemeClr val="dk1"/>
              </a:buClr>
              <a:buSzPts val="2500"/>
              <a:buChar char="•"/>
            </a:pPr>
            <a:r>
              <a:rPr lang="nl" sz="2500" dirty="0">
                <a:solidFill>
                  <a:schemeClr val="dk1"/>
                </a:solidFill>
              </a:rPr>
              <a:t>Gebrek aan diverse rolmodellen</a:t>
            </a:r>
            <a:endParaRPr sz="2500" dirty="0">
              <a:solidFill>
                <a:schemeClr val="dk1"/>
              </a:solidFill>
            </a:endParaRPr>
          </a:p>
          <a:p>
            <a:pPr marL="457200" lvl="0" indent="-387350" algn="just" rtl="0">
              <a:lnSpc>
                <a:spcPct val="100000"/>
              </a:lnSpc>
              <a:spcBef>
                <a:spcPts val="0"/>
              </a:spcBef>
              <a:spcAft>
                <a:spcPts val="0"/>
              </a:spcAft>
              <a:buClr>
                <a:schemeClr val="dk1"/>
              </a:buClr>
              <a:buSzPts val="2500"/>
              <a:buChar char="•"/>
            </a:pPr>
            <a:r>
              <a:rPr lang="nl" sz="2500" dirty="0">
                <a:solidFill>
                  <a:schemeClr val="dk1"/>
                </a:solidFill>
              </a:rPr>
              <a:t>Stereotype portretten</a:t>
            </a:r>
            <a:endParaRPr sz="2500" dirty="0">
              <a:solidFill>
                <a:schemeClr val="dk1"/>
              </a:solidFill>
            </a:endParaRPr>
          </a:p>
          <a:p>
            <a:pPr marL="457200" lvl="0" indent="-387350" algn="just" rtl="0">
              <a:lnSpc>
                <a:spcPct val="100000"/>
              </a:lnSpc>
              <a:spcBef>
                <a:spcPts val="0"/>
              </a:spcBef>
              <a:spcAft>
                <a:spcPts val="0"/>
              </a:spcAft>
              <a:buClr>
                <a:schemeClr val="dk1"/>
              </a:buClr>
              <a:buSzPts val="2500"/>
              <a:buChar char="•"/>
            </a:pPr>
            <a:r>
              <a:rPr lang="nl" sz="2500" dirty="0">
                <a:solidFill>
                  <a:schemeClr val="dk1"/>
                </a:solidFill>
              </a:rPr>
              <a:t>Geslachtsgebonden taal</a:t>
            </a:r>
            <a:endParaRPr sz="2500" dirty="0">
              <a:solidFill>
                <a:schemeClr val="dk1"/>
              </a:solidFill>
            </a:endParaRPr>
          </a:p>
          <a:p>
            <a:pPr marL="457200" lvl="0" indent="-387350" algn="just" rtl="0">
              <a:lnSpc>
                <a:spcPct val="100000"/>
              </a:lnSpc>
              <a:spcBef>
                <a:spcPts val="0"/>
              </a:spcBef>
              <a:spcAft>
                <a:spcPts val="0"/>
              </a:spcAft>
              <a:buClr>
                <a:schemeClr val="dk1"/>
              </a:buClr>
              <a:buSzPts val="2500"/>
              <a:buChar char="•"/>
            </a:pPr>
            <a:r>
              <a:rPr lang="nl" sz="2500" dirty="0">
                <a:solidFill>
                  <a:schemeClr val="dk1"/>
                </a:solidFill>
              </a:rPr>
              <a:t>Gebrek aan acceptatie van genderdiversiteit</a:t>
            </a:r>
            <a:endParaRPr sz="2500" dirty="0">
              <a:solidFill>
                <a:schemeClr val="dk1"/>
              </a:solidFill>
            </a:endParaRPr>
          </a:p>
          <a:p>
            <a:pPr marL="457200" lvl="0" indent="-387350" algn="just" rtl="0">
              <a:lnSpc>
                <a:spcPct val="100000"/>
              </a:lnSpc>
              <a:spcBef>
                <a:spcPts val="0"/>
              </a:spcBef>
              <a:spcAft>
                <a:spcPts val="0"/>
              </a:spcAft>
              <a:buClr>
                <a:schemeClr val="dk1"/>
              </a:buClr>
              <a:buSzPts val="2500"/>
              <a:buChar char="•"/>
            </a:pPr>
            <a:r>
              <a:rPr lang="nl" sz="2500" dirty="0">
                <a:solidFill>
                  <a:schemeClr val="dk1"/>
                </a:solidFill>
              </a:rPr>
              <a:t>Het negeren van intersectionaliteit</a:t>
            </a:r>
            <a:endParaRPr sz="2500" dirty="0">
              <a:solidFill>
                <a:schemeClr val="dk1"/>
              </a:solidFill>
            </a:endParaRPr>
          </a:p>
          <a:p>
            <a:pPr marL="0" lvl="0" indent="0" algn="just" rtl="0">
              <a:lnSpc>
                <a:spcPct val="100000"/>
              </a:lnSpc>
              <a:spcBef>
                <a:spcPts val="0"/>
              </a:spcBef>
              <a:spcAft>
                <a:spcPts val="0"/>
              </a:spcAft>
              <a:buNone/>
            </a:pPr>
            <a:endParaRPr sz="2500" dirty="0">
              <a:solidFill>
                <a:schemeClr val="dk1"/>
              </a:solidFill>
            </a:endParaRPr>
          </a:p>
          <a:p>
            <a:pPr marL="0" lvl="0" indent="0" algn="just" rtl="0">
              <a:lnSpc>
                <a:spcPct val="100000"/>
              </a:lnSpc>
              <a:spcBef>
                <a:spcPts val="0"/>
              </a:spcBef>
              <a:spcAft>
                <a:spcPts val="0"/>
              </a:spcAft>
              <a:buNone/>
            </a:pPr>
            <a:endParaRPr sz="2500" dirty="0">
              <a:solidFill>
                <a:schemeClr val="dk1"/>
              </a:solidFill>
            </a:endParaRPr>
          </a:p>
        </p:txBody>
      </p:sp>
      <p:pic>
        <p:nvPicPr>
          <p:cNvPr id="245" name="Google Shape;245;g34bb7fa468f_0_271"/>
          <p:cNvPicPr preferRelativeResize="0"/>
          <p:nvPr/>
        </p:nvPicPr>
        <p:blipFill>
          <a:blip r:embed="rId3">
            <a:alphaModFix/>
          </a:blip>
          <a:stretch>
            <a:fillRect/>
          </a:stretch>
        </p:blipFill>
        <p:spPr>
          <a:xfrm>
            <a:off x="6578988" y="2969125"/>
            <a:ext cx="5102625" cy="2870225"/>
          </a:xfrm>
          <a:prstGeom prst="rect">
            <a:avLst/>
          </a:prstGeom>
          <a:noFill/>
          <a:ln>
            <a:noFill/>
          </a:ln>
        </p:spPr>
      </p:pic>
      <p:sp>
        <p:nvSpPr>
          <p:cNvPr id="246" name="Google Shape;246;g34bb7fa468f_0_271"/>
          <p:cNvSpPr txBox="1"/>
          <p:nvPr/>
        </p:nvSpPr>
        <p:spPr>
          <a:xfrm>
            <a:off x="6579075" y="5839350"/>
            <a:ext cx="5102700" cy="243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nl" u="sng">
                <a:solidFill>
                  <a:schemeClr val="hlink"/>
                </a:solidFill>
                <a:latin typeface="Calibri"/>
                <a:ea typeface="Calibri"/>
                <a:cs typeface="Calibri"/>
                <a:sym typeface="Calibri"/>
                <a:hlinkClick r:id="rId4"/>
              </a:rPr>
              <a:t>https://www.cwjobs.co.uk/advies/belang-van-vrouwelijke-rolmodellen-in-STEM</a:t>
            </a:r>
            <a:r>
              <a:rPr lang="nl">
                <a:latin typeface="Calibri"/>
                <a:ea typeface="Calibri"/>
                <a:cs typeface="Calibri"/>
                <a:sym typeface="Calibri"/>
              </a:rPr>
              <a:t> </a:t>
            </a:r>
            <a:endParaRPr>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g34bb7fa468f_1_0"/>
          <p:cNvSpPr txBox="1">
            <a:spLocks noGrp="1"/>
          </p:cNvSpPr>
          <p:nvPr>
            <p:ph type="title"/>
          </p:nvPr>
        </p:nvSpPr>
        <p:spPr>
          <a:xfrm>
            <a:off x="97970" y="81642"/>
            <a:ext cx="11944500" cy="625494"/>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nl" sz="3200" dirty="0"/>
              <a:t>Het verminderen van gendervooroordelen in het informaticaonderwijs</a:t>
            </a:r>
            <a:endParaRPr sz="3200" dirty="0"/>
          </a:p>
        </p:txBody>
      </p:sp>
      <p:sp>
        <p:nvSpPr>
          <p:cNvPr id="252" name="Google Shape;252;g34bb7fa468f_1_0"/>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lvl="0" indent="-387350" algn="just" rtl="0">
              <a:lnSpc>
                <a:spcPct val="115000"/>
              </a:lnSpc>
              <a:spcBef>
                <a:spcPts val="0"/>
              </a:spcBef>
              <a:spcAft>
                <a:spcPts val="0"/>
              </a:spcAft>
              <a:buClr>
                <a:schemeClr val="dk1"/>
              </a:buClr>
              <a:buSzPts val="2500"/>
              <a:buChar char="•"/>
            </a:pPr>
            <a:r>
              <a:rPr lang="nl" sz="2500" dirty="0">
                <a:solidFill>
                  <a:schemeClr val="dk1"/>
                </a:solidFill>
              </a:rPr>
              <a:t>Beoordeel en vergroot het bewustzijn van genderbias</a:t>
            </a:r>
            <a:endParaRPr sz="2500" dirty="0">
              <a:solidFill>
                <a:schemeClr val="dk1"/>
              </a:solidFill>
            </a:endParaRPr>
          </a:p>
          <a:p>
            <a:pPr marL="457200" lvl="0" indent="-387350" algn="just" rtl="0">
              <a:lnSpc>
                <a:spcPct val="115000"/>
              </a:lnSpc>
              <a:spcBef>
                <a:spcPts val="0"/>
              </a:spcBef>
              <a:spcAft>
                <a:spcPts val="0"/>
              </a:spcAft>
              <a:buClr>
                <a:schemeClr val="dk1"/>
              </a:buClr>
              <a:buSzPts val="2500"/>
              <a:buChar char="•"/>
            </a:pPr>
            <a:r>
              <a:rPr lang="nl" sz="2500" dirty="0">
                <a:solidFill>
                  <a:schemeClr val="dk1"/>
                </a:solidFill>
              </a:rPr>
              <a:t>Zorg voor balans in educatieve activiteiten</a:t>
            </a:r>
            <a:endParaRPr sz="2500" dirty="0">
              <a:solidFill>
                <a:schemeClr val="dk1"/>
              </a:solidFill>
            </a:endParaRPr>
          </a:p>
          <a:p>
            <a:pPr marL="457200" lvl="0" indent="-387350" algn="just" rtl="0">
              <a:lnSpc>
                <a:spcPct val="115000"/>
              </a:lnSpc>
              <a:spcBef>
                <a:spcPts val="0"/>
              </a:spcBef>
              <a:spcAft>
                <a:spcPts val="0"/>
              </a:spcAft>
              <a:buClr>
                <a:schemeClr val="dk1"/>
              </a:buClr>
              <a:buSzPts val="2500"/>
              <a:buChar char="•"/>
            </a:pPr>
            <a:r>
              <a:rPr lang="nl" sz="2500" dirty="0">
                <a:solidFill>
                  <a:schemeClr val="dk1"/>
                </a:solidFill>
              </a:rPr>
              <a:t>Gebruik genderinclusieve taal</a:t>
            </a:r>
            <a:endParaRPr sz="2500" dirty="0">
              <a:solidFill>
                <a:schemeClr val="dk1"/>
              </a:solidFill>
            </a:endParaRPr>
          </a:p>
          <a:p>
            <a:pPr marL="457200" lvl="0" indent="-387350" algn="just" rtl="0">
              <a:lnSpc>
                <a:spcPct val="115000"/>
              </a:lnSpc>
              <a:spcBef>
                <a:spcPts val="0"/>
              </a:spcBef>
              <a:spcAft>
                <a:spcPts val="0"/>
              </a:spcAft>
              <a:buClr>
                <a:schemeClr val="dk1"/>
              </a:buClr>
              <a:buSzPts val="2500"/>
              <a:buChar char="•"/>
            </a:pPr>
            <a:r>
              <a:rPr lang="nl" sz="2500" dirty="0">
                <a:solidFill>
                  <a:schemeClr val="dk1"/>
                </a:solidFill>
              </a:rPr>
              <a:t>Zorg voor toegankelijke en diverse rolmodellen</a:t>
            </a:r>
            <a:endParaRPr sz="2500" dirty="0">
              <a:solidFill>
                <a:schemeClr val="dk1"/>
              </a:solidFill>
            </a:endParaRPr>
          </a:p>
          <a:p>
            <a:pPr marL="457200" lvl="0" indent="-387350" algn="just" rtl="0">
              <a:lnSpc>
                <a:spcPct val="115000"/>
              </a:lnSpc>
              <a:spcBef>
                <a:spcPts val="0"/>
              </a:spcBef>
              <a:spcAft>
                <a:spcPts val="0"/>
              </a:spcAft>
              <a:buClr>
                <a:schemeClr val="dk1"/>
              </a:buClr>
              <a:buSzPts val="2500"/>
              <a:buChar char="•"/>
            </a:pPr>
            <a:r>
              <a:rPr lang="nl" sz="2500" dirty="0">
                <a:solidFill>
                  <a:schemeClr val="dk1"/>
                </a:solidFill>
              </a:rPr>
              <a:t>Open discussies over gendernormen</a:t>
            </a:r>
            <a:endParaRPr sz="2500" dirty="0">
              <a:solidFill>
                <a:schemeClr val="dk1"/>
              </a:solidFill>
            </a:endParaRPr>
          </a:p>
          <a:p>
            <a:pPr marL="457200" lvl="0" indent="-387350" algn="just" rtl="0">
              <a:lnSpc>
                <a:spcPct val="115000"/>
              </a:lnSpc>
              <a:spcBef>
                <a:spcPts val="0"/>
              </a:spcBef>
              <a:spcAft>
                <a:spcPts val="0"/>
              </a:spcAft>
              <a:buClr>
                <a:schemeClr val="dk1"/>
              </a:buClr>
              <a:buSzPts val="2500"/>
              <a:buChar char="•"/>
            </a:pPr>
            <a:r>
              <a:rPr lang="nl" sz="2500" dirty="0">
                <a:solidFill>
                  <a:schemeClr val="dk1"/>
                </a:solidFill>
              </a:rPr>
              <a:t>Maak gebruik van ervaringsgericht leren</a:t>
            </a:r>
            <a:endParaRPr sz="2500" dirty="0">
              <a:solidFill>
                <a:schemeClr val="dk1"/>
              </a:solidFill>
            </a:endParaRPr>
          </a:p>
          <a:p>
            <a:pPr marL="457200" lvl="0" indent="-387350" algn="just" rtl="0">
              <a:lnSpc>
                <a:spcPct val="115000"/>
              </a:lnSpc>
              <a:spcBef>
                <a:spcPts val="0"/>
              </a:spcBef>
              <a:spcAft>
                <a:spcPts val="0"/>
              </a:spcAft>
              <a:buClr>
                <a:schemeClr val="dk1"/>
              </a:buClr>
              <a:buSzPts val="2500"/>
              <a:buChar char="•"/>
            </a:pPr>
            <a:r>
              <a:rPr lang="nl" sz="2500" dirty="0">
                <a:solidFill>
                  <a:schemeClr val="dk1"/>
                </a:solidFill>
              </a:rPr>
              <a:t>Bestrijd stereotypen direct</a:t>
            </a:r>
            <a:endParaRPr sz="2500" dirty="0">
              <a:solidFill>
                <a:schemeClr val="dk1"/>
              </a:solidFill>
            </a:endParaRPr>
          </a:p>
          <a:p>
            <a:pPr marL="457200" lvl="0" indent="-387350" algn="just" rtl="0">
              <a:lnSpc>
                <a:spcPct val="115000"/>
              </a:lnSpc>
              <a:spcBef>
                <a:spcPts val="0"/>
              </a:spcBef>
              <a:spcAft>
                <a:spcPts val="0"/>
              </a:spcAft>
              <a:buClr>
                <a:schemeClr val="dk1"/>
              </a:buClr>
              <a:buSzPts val="2500"/>
              <a:buChar char="•"/>
            </a:pPr>
            <a:r>
              <a:rPr lang="nl" sz="2500" dirty="0">
                <a:solidFill>
                  <a:schemeClr val="dk1"/>
                </a:solidFill>
              </a:rPr>
              <a:t>Wek interesse door relevantie</a:t>
            </a:r>
            <a:endParaRPr sz="2500" dirty="0">
              <a:solidFill>
                <a:schemeClr val="dk1"/>
              </a:solidFill>
            </a:endParaRPr>
          </a:p>
          <a:p>
            <a:pPr marL="457200" lvl="0" indent="-387350" algn="just" rtl="0">
              <a:lnSpc>
                <a:spcPct val="115000"/>
              </a:lnSpc>
              <a:spcBef>
                <a:spcPts val="0"/>
              </a:spcBef>
              <a:spcAft>
                <a:spcPts val="0"/>
              </a:spcAft>
              <a:buClr>
                <a:schemeClr val="dk1"/>
              </a:buClr>
              <a:buSzPts val="2500"/>
              <a:buChar char="•"/>
            </a:pPr>
            <a:r>
              <a:rPr lang="nl" sz="2500" dirty="0">
                <a:solidFill>
                  <a:schemeClr val="dk1"/>
                </a:solidFill>
              </a:rPr>
              <a:t>Zorg voor gevarieerde mogelijkheden voor betrokkenheid</a:t>
            </a:r>
            <a:endParaRPr sz="2500" dirty="0">
              <a:solidFill>
                <a:schemeClr val="dk1"/>
              </a:solidFill>
            </a:endParaRPr>
          </a:p>
          <a:p>
            <a:pPr marL="457200" lvl="0" indent="-387350" algn="just" rtl="0">
              <a:lnSpc>
                <a:spcPct val="115000"/>
              </a:lnSpc>
              <a:spcBef>
                <a:spcPts val="0"/>
              </a:spcBef>
              <a:spcAft>
                <a:spcPts val="0"/>
              </a:spcAft>
              <a:buClr>
                <a:schemeClr val="dk1"/>
              </a:buClr>
              <a:buSzPts val="2500"/>
              <a:buChar char="•"/>
            </a:pPr>
            <a:r>
              <a:rPr lang="nl" sz="2500" dirty="0">
                <a:solidFill>
                  <a:schemeClr val="dk1"/>
                </a:solidFill>
              </a:rPr>
              <a:t>Zelfvertrouwen opbouwen</a:t>
            </a:r>
            <a:endParaRPr sz="2500" dirty="0">
              <a:solidFill>
                <a:schemeClr val="dk1"/>
              </a:solidFill>
            </a:endParaRPr>
          </a:p>
          <a:p>
            <a:pPr marL="457200" lvl="0" indent="-387350" algn="just" rtl="0">
              <a:lnSpc>
                <a:spcPct val="115000"/>
              </a:lnSpc>
              <a:spcBef>
                <a:spcPts val="0"/>
              </a:spcBef>
              <a:spcAft>
                <a:spcPts val="0"/>
              </a:spcAft>
              <a:buClr>
                <a:schemeClr val="dk1"/>
              </a:buClr>
              <a:buSzPts val="2500"/>
              <a:buChar char="•"/>
            </a:pPr>
            <a:r>
              <a:rPr lang="nl" sz="2500" dirty="0">
                <a:solidFill>
                  <a:schemeClr val="dk1"/>
                </a:solidFill>
              </a:rPr>
              <a:t>Volg een motivatiecyclus</a:t>
            </a:r>
            <a:endParaRPr sz="2500" dirty="0">
              <a:solidFill>
                <a:schemeClr val="dk1"/>
              </a:solidFill>
            </a:endParaRPr>
          </a:p>
          <a:p>
            <a:pPr marL="457200" lvl="0" indent="-387350" algn="just" rtl="0">
              <a:lnSpc>
                <a:spcPct val="115000"/>
              </a:lnSpc>
              <a:spcBef>
                <a:spcPts val="0"/>
              </a:spcBef>
              <a:spcAft>
                <a:spcPts val="0"/>
              </a:spcAft>
              <a:buClr>
                <a:schemeClr val="dk1"/>
              </a:buClr>
              <a:buSzPts val="2500"/>
              <a:buChar char="•"/>
            </a:pPr>
            <a:r>
              <a:rPr lang="nl" sz="2500" dirty="0">
                <a:solidFill>
                  <a:schemeClr val="dk1"/>
                </a:solidFill>
              </a:rPr>
              <a:t>Sluit aan bij authentiek leren</a:t>
            </a:r>
            <a:endParaRPr sz="2500" dirty="0">
              <a:solidFill>
                <a:schemeClr val="dk1"/>
              </a:solidFill>
            </a:endParaRPr>
          </a:p>
        </p:txBody>
      </p:sp>
      <p:pic>
        <p:nvPicPr>
          <p:cNvPr id="253" name="Google Shape;253;g34bb7fa468f_1_0"/>
          <p:cNvPicPr preferRelativeResize="0"/>
          <p:nvPr/>
        </p:nvPicPr>
        <p:blipFill>
          <a:blip r:embed="rId3">
            <a:alphaModFix/>
          </a:blip>
          <a:stretch>
            <a:fillRect/>
          </a:stretch>
        </p:blipFill>
        <p:spPr>
          <a:xfrm>
            <a:off x="7351776" y="1341120"/>
            <a:ext cx="4690694" cy="3109309"/>
          </a:xfrm>
          <a:prstGeom prst="rect">
            <a:avLst/>
          </a:prstGeom>
          <a:noFill/>
          <a:ln>
            <a:noFill/>
          </a:ln>
        </p:spPr>
      </p:pic>
      <p:sp>
        <p:nvSpPr>
          <p:cNvPr id="254" name="Google Shape;254;g34bb7fa468f_1_0"/>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nl" i="1">
                <a:latin typeface="Calibri"/>
                <a:ea typeface="Calibri"/>
                <a:cs typeface="Calibri"/>
                <a:sym typeface="Calibri"/>
              </a:rPr>
              <a:t>Bron afbeelding: Freepik</a:t>
            </a:r>
            <a:endParaRPr i="1">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g34bb7fa468f_0_279"/>
          <p:cNvSpPr txBo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lvl="0" indent="-203200" algn="l" rtl="0">
              <a:lnSpc>
                <a:spcPct val="90000"/>
              </a:lnSpc>
              <a:spcBef>
                <a:spcPts val="1000"/>
              </a:spcBef>
              <a:spcAft>
                <a:spcPts val="0"/>
              </a:spcAft>
              <a:buNone/>
            </a:pPr>
            <a:endParaRPr sz="2200">
              <a:solidFill>
                <a:srgbClr val="2B454E"/>
              </a:solidFill>
              <a:latin typeface="Calibri"/>
              <a:ea typeface="Calibri"/>
              <a:cs typeface="Calibri"/>
              <a:sym typeface="Calibri"/>
            </a:endParaRPr>
          </a:p>
          <a:p>
            <a:pPr marL="571500" lvl="0" indent="-203200" algn="l" rtl="0">
              <a:lnSpc>
                <a:spcPct val="90000"/>
              </a:lnSpc>
              <a:spcBef>
                <a:spcPts val="1000"/>
              </a:spcBef>
              <a:spcAft>
                <a:spcPts val="0"/>
              </a:spcAft>
              <a:buNone/>
            </a:pPr>
            <a:endParaRPr sz="2200">
              <a:solidFill>
                <a:srgbClr val="2B454E"/>
              </a:solidFill>
              <a:latin typeface="Calibri"/>
              <a:ea typeface="Calibri"/>
              <a:cs typeface="Calibri"/>
              <a:sym typeface="Calibri"/>
            </a:endParaRPr>
          </a:p>
        </p:txBody>
      </p:sp>
      <p:sp>
        <p:nvSpPr>
          <p:cNvPr id="261" name="Google Shape;261;g34bb7fa468f_0_279"/>
          <p:cNvSpPr/>
          <p:nvPr/>
        </p:nvSpPr>
        <p:spPr>
          <a:xfrm rot="10800000">
            <a:off x="3728425" y="4113000"/>
            <a:ext cx="4370400" cy="23307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62" name="Google Shape;262;g34bb7fa468f_0_27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spcBef>
                <a:spcPts val="0"/>
              </a:spcBef>
              <a:spcAft>
                <a:spcPts val="0"/>
              </a:spcAft>
              <a:buClr>
                <a:schemeClr val="lt2"/>
              </a:buClr>
              <a:buSzPts val="3800"/>
              <a:buFont typeface="Calibri"/>
              <a:buNone/>
            </a:pPr>
            <a:r>
              <a:rPr lang="nl"/>
              <a:t>Activiteit 3: zelfreflectie-opdracht</a:t>
            </a:r>
            <a:endParaRPr/>
          </a:p>
        </p:txBody>
      </p:sp>
      <p:sp>
        <p:nvSpPr>
          <p:cNvPr id="263" name="Google Shape;263;g34bb7fa468f_0_279"/>
          <p:cNvSpPr txBox="1"/>
          <p:nvPr/>
        </p:nvSpPr>
        <p:spPr>
          <a:xfrm>
            <a:off x="232425" y="1010050"/>
            <a:ext cx="11736000" cy="2816100"/>
          </a:xfrm>
          <a:prstGeom prst="rect">
            <a:avLst/>
          </a:prstGeom>
          <a:solidFill>
            <a:srgbClr val="D1D1D1"/>
          </a:solid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nl" sz="2500" b="1" dirty="0">
                <a:solidFill>
                  <a:srgbClr val="1D1D1B"/>
                </a:solidFill>
                <a:latin typeface="Calibri"/>
                <a:ea typeface="Calibri"/>
                <a:cs typeface="Calibri"/>
                <a:sym typeface="Calibri"/>
              </a:rPr>
              <a:t>Hoe heb je genderinclusie in jouw klas toegepast?</a:t>
            </a:r>
            <a:endParaRPr sz="2500" dirty="0">
              <a:solidFill>
                <a:srgbClr val="1D1D1B"/>
              </a:solidFill>
              <a:latin typeface="Calibri"/>
              <a:ea typeface="Calibri"/>
              <a:cs typeface="Calibri"/>
              <a:sym typeface="Calibri"/>
            </a:endParaRPr>
          </a:p>
          <a:p>
            <a:pPr marL="0" lvl="0" indent="0" algn="ctr" rtl="0">
              <a:spcBef>
                <a:spcPts val="0"/>
              </a:spcBef>
              <a:spcAft>
                <a:spcPts val="0"/>
              </a:spcAft>
              <a:buNone/>
            </a:pPr>
            <a:endParaRPr sz="2500" b="1" dirty="0">
              <a:solidFill>
                <a:srgbClr val="1D1D1B"/>
              </a:solidFill>
              <a:latin typeface="Calibri"/>
              <a:ea typeface="Calibri"/>
              <a:cs typeface="Calibri"/>
              <a:sym typeface="Calibri"/>
            </a:endParaRPr>
          </a:p>
          <a:p>
            <a:pPr marL="0" lvl="0" indent="0" algn="ctr" rtl="0">
              <a:spcBef>
                <a:spcPts val="0"/>
              </a:spcBef>
              <a:spcAft>
                <a:spcPts val="0"/>
              </a:spcAft>
              <a:buNone/>
            </a:pPr>
            <a:r>
              <a:rPr lang="nl" sz="2500" b="1" dirty="0">
                <a:solidFill>
                  <a:srgbClr val="1D1D1B"/>
                </a:solidFill>
                <a:latin typeface="Calibri"/>
                <a:ea typeface="Calibri"/>
                <a:cs typeface="Calibri"/>
                <a:sym typeface="Calibri"/>
              </a:rPr>
              <a:t>Wat zijn volgens jou de belangrijkste belemmeringen bij het toepassen van genderinclusiestrategieën in jouw klas? En hoe kunnen deze worden overwonnen?</a:t>
            </a:r>
            <a:endParaRPr sz="2500" dirty="0">
              <a:solidFill>
                <a:srgbClr val="1D1D1B"/>
              </a:solidFill>
              <a:latin typeface="Calibri"/>
              <a:ea typeface="Calibri"/>
              <a:cs typeface="Calibri"/>
              <a:sym typeface="Calibri"/>
            </a:endParaRPr>
          </a:p>
          <a:p>
            <a:pPr marL="0" lvl="0" indent="0" algn="ctr" rtl="0">
              <a:spcBef>
                <a:spcPts val="0"/>
              </a:spcBef>
              <a:spcAft>
                <a:spcPts val="0"/>
              </a:spcAft>
              <a:buNone/>
            </a:pPr>
            <a:endParaRPr sz="2500" dirty="0">
              <a:solidFill>
                <a:srgbClr val="1D1D1B"/>
              </a:solidFill>
              <a:latin typeface="Calibri"/>
              <a:ea typeface="Calibri"/>
              <a:cs typeface="Calibri"/>
              <a:sym typeface="Calibri"/>
            </a:endParaRPr>
          </a:p>
        </p:txBody>
      </p:sp>
      <p:pic>
        <p:nvPicPr>
          <p:cNvPr id="264" name="Google Shape;264;g34bb7fa468f_0_279"/>
          <p:cNvPicPr preferRelativeResize="0"/>
          <p:nvPr/>
        </p:nvPicPr>
        <p:blipFill>
          <a:blip r:embed="rId3">
            <a:alphaModFix/>
          </a:blip>
          <a:stretch>
            <a:fillRect/>
          </a:stretch>
        </p:blipFill>
        <p:spPr>
          <a:xfrm>
            <a:off x="783063" y="4024438"/>
            <a:ext cx="2447925" cy="2505075"/>
          </a:xfrm>
          <a:prstGeom prst="rect">
            <a:avLst/>
          </a:prstGeom>
          <a:noFill/>
          <a:ln>
            <a:noFill/>
          </a:ln>
        </p:spPr>
      </p:pic>
      <p:sp>
        <p:nvSpPr>
          <p:cNvPr id="265" name="Google Shape;265;g34bb7fa468f_0_279"/>
          <p:cNvSpPr txBox="1"/>
          <p:nvPr/>
        </p:nvSpPr>
        <p:spPr>
          <a:xfrm>
            <a:off x="3930125" y="4274375"/>
            <a:ext cx="4034100" cy="1994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900" dirty="0">
              <a:latin typeface="Calibri"/>
              <a:ea typeface="Calibri"/>
              <a:cs typeface="Calibri"/>
              <a:sym typeface="Calibri"/>
            </a:endParaRPr>
          </a:p>
          <a:p>
            <a:pPr marL="0" lvl="0" indent="0" algn="ctr" rtl="0">
              <a:spcBef>
                <a:spcPts val="0"/>
              </a:spcBef>
              <a:spcAft>
                <a:spcPts val="0"/>
              </a:spcAft>
              <a:buNone/>
            </a:pPr>
            <a:r>
              <a:rPr lang="nl" sz="1900" dirty="0">
                <a:latin typeface="Calibri"/>
                <a:ea typeface="Calibri"/>
                <a:cs typeface="Calibri"/>
                <a:sym typeface="Calibri"/>
              </a:rPr>
              <a:t>Deel jouw inzichten voor het overwinnen van barrières op het gebied van genderinclusie </a:t>
            </a:r>
            <a:r>
              <a:rPr lang="nl" sz="1900" dirty="0">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met de andere groepen en jouw begeleider.</a:t>
            </a:r>
            <a:endParaRPr sz="1900" dirty="0">
              <a:latin typeface="Calibri"/>
              <a:ea typeface="Calibri"/>
              <a:cs typeface="Calibri"/>
              <a:sym typeface="Calibri"/>
            </a:endParaRPr>
          </a:p>
        </p:txBody>
      </p:sp>
      <p:sp>
        <p:nvSpPr>
          <p:cNvPr id="266" name="Google Shape;266;g34bb7fa468f_0_279"/>
          <p:cNvSpPr txBox="1"/>
          <p:nvPr/>
        </p:nvSpPr>
        <p:spPr>
          <a:xfrm>
            <a:off x="9070200" y="6270751"/>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nl" i="1" dirty="0">
                <a:latin typeface="Calibri"/>
                <a:ea typeface="Calibri"/>
                <a:cs typeface="Calibri"/>
                <a:sym typeface="Calibri"/>
              </a:rPr>
              <a:t>Beeldbron: website van het TINKER-project</a:t>
            </a:r>
            <a:endParaRPr i="1" dirty="0">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2"/>
          <p:cNvSpPr txBox="1">
            <a:spLocks noGrp="1"/>
          </p:cNvSpPr>
          <p:nvPr>
            <p:ph type="ctrTitle"/>
          </p:nvPr>
        </p:nvSpPr>
        <p:spPr>
          <a:xfrm>
            <a:off x="374726" y="2184268"/>
            <a:ext cx="6914700" cy="13341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2500"/>
              <a:buFont typeface="Calibri"/>
              <a:buNone/>
            </a:pPr>
            <a:r>
              <a:rPr lang="nl"/>
              <a:t>Module 1: Overzicht van het TINKER-project en eerste introductie tot authentiek leren en genderinclusieve praktijk</a:t>
            </a:r>
            <a:endParaRPr/>
          </a:p>
        </p:txBody>
      </p:sp>
      <p:sp>
        <p:nvSpPr>
          <p:cNvPr id="91" name="Google Shape;91;p2"/>
          <p:cNvSpPr txBox="1">
            <a:spLocks noGrp="1"/>
          </p:cNvSpPr>
          <p:nvPr>
            <p:ph type="subTitle" idx="1"/>
          </p:nvPr>
        </p:nvSpPr>
        <p:spPr>
          <a:xfrm>
            <a:off x="401324" y="3651830"/>
            <a:ext cx="6893100" cy="129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600"/>
              <a:buNone/>
            </a:pPr>
            <a:r>
              <a:rPr lang="nl"/>
              <a:t>Eenheid 1.2: Inleiding tot de authentieke leerbenadering en genderinclusie in het informaticaonderwijs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g34bb7fa468f_1_8"/>
          <p:cNvSpPr txBox="1"/>
          <p:nvPr/>
        </p:nvSpPr>
        <p:spPr>
          <a:xfrm>
            <a:off x="97971" y="893935"/>
            <a:ext cx="11944500" cy="5870100"/>
          </a:xfrm>
          <a:prstGeom prst="rect">
            <a:avLst/>
          </a:prstGeom>
          <a:noFill/>
          <a:ln>
            <a:noFill/>
          </a:ln>
        </p:spPr>
        <p:txBody>
          <a:bodyPr spcFirstLastPara="1" wrap="square" lIns="91425" tIns="45700" rIns="91425" bIns="45700" anchor="t" anchorCtr="0">
            <a:noAutofit/>
          </a:bodyPr>
          <a:lstStyle/>
          <a:p>
            <a:pPr marL="571500" lvl="0" indent="-203200" algn="l" rtl="0">
              <a:lnSpc>
                <a:spcPct val="90000"/>
              </a:lnSpc>
              <a:spcBef>
                <a:spcPts val="1000"/>
              </a:spcBef>
              <a:spcAft>
                <a:spcPts val="0"/>
              </a:spcAft>
              <a:buNone/>
            </a:pPr>
            <a:endParaRPr sz="2200">
              <a:solidFill>
                <a:srgbClr val="2B454E"/>
              </a:solidFill>
              <a:latin typeface="Calibri"/>
              <a:ea typeface="Calibri"/>
              <a:cs typeface="Calibri"/>
              <a:sym typeface="Calibri"/>
            </a:endParaRPr>
          </a:p>
          <a:p>
            <a:pPr marL="571500" lvl="0" indent="-203200" algn="l" rtl="0">
              <a:lnSpc>
                <a:spcPct val="90000"/>
              </a:lnSpc>
              <a:spcBef>
                <a:spcPts val="1000"/>
              </a:spcBef>
              <a:spcAft>
                <a:spcPts val="0"/>
              </a:spcAft>
              <a:buNone/>
            </a:pPr>
            <a:endParaRPr sz="2200">
              <a:solidFill>
                <a:srgbClr val="2B454E"/>
              </a:solidFill>
              <a:latin typeface="Calibri"/>
              <a:ea typeface="Calibri"/>
              <a:cs typeface="Calibri"/>
              <a:sym typeface="Calibri"/>
            </a:endParaRPr>
          </a:p>
        </p:txBody>
      </p:sp>
      <p:sp>
        <p:nvSpPr>
          <p:cNvPr id="273" name="Google Shape;273;g34bb7fa468f_1_8"/>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spcBef>
                <a:spcPts val="0"/>
              </a:spcBef>
              <a:spcAft>
                <a:spcPts val="0"/>
              </a:spcAft>
              <a:buClr>
                <a:schemeClr val="lt2"/>
              </a:buClr>
              <a:buSzPts val="3800"/>
              <a:buFont typeface="Calibri"/>
              <a:buNone/>
            </a:pPr>
            <a:r>
              <a:rPr lang="nl"/>
              <a:t>Reflectie</a:t>
            </a:r>
            <a:endParaRPr/>
          </a:p>
        </p:txBody>
      </p:sp>
      <p:pic>
        <p:nvPicPr>
          <p:cNvPr id="274" name="Google Shape;274;g34bb7fa468f_1_8"/>
          <p:cNvPicPr preferRelativeResize="0"/>
          <p:nvPr/>
        </p:nvPicPr>
        <p:blipFill>
          <a:blip r:embed="rId3">
            <a:alphaModFix/>
          </a:blip>
          <a:stretch>
            <a:fillRect/>
          </a:stretch>
        </p:blipFill>
        <p:spPr>
          <a:xfrm>
            <a:off x="828737" y="3429003"/>
            <a:ext cx="3029790" cy="3100525"/>
          </a:xfrm>
          <a:prstGeom prst="rect">
            <a:avLst/>
          </a:prstGeom>
          <a:noFill/>
          <a:ln>
            <a:noFill/>
          </a:ln>
        </p:spPr>
      </p:pic>
      <p:sp>
        <p:nvSpPr>
          <p:cNvPr id="275" name="Google Shape;275;g34bb7fa468f_1_8"/>
          <p:cNvSpPr/>
          <p:nvPr/>
        </p:nvSpPr>
        <p:spPr>
          <a:xfrm>
            <a:off x="3589700" y="881750"/>
            <a:ext cx="7202400" cy="3255900"/>
          </a:xfrm>
          <a:prstGeom prst="cloudCallout">
            <a:avLst>
              <a:gd name="adj1" fmla="val -20833"/>
              <a:gd name="adj2" fmla="val 62500"/>
            </a:avLst>
          </a:prstGeom>
          <a:solidFill>
            <a:srgbClr val="F2F2F2"/>
          </a:solidFill>
          <a:ln w="9525" cap="flat" cmpd="sng">
            <a:solidFill>
              <a:srgbClr val="1D1D1B"/>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nl" sz="2500" dirty="0">
                <a:latin typeface="Calibri"/>
                <a:ea typeface="Calibri"/>
                <a:cs typeface="Calibri"/>
                <a:sym typeface="Calibri"/>
              </a:rPr>
              <a:t>Denk na over hoe jouw onderwijspraktijken aansluiten bij authentieke en genderinclusieve praktijken</a:t>
            </a:r>
            <a:endParaRPr dirty="0"/>
          </a:p>
        </p:txBody>
      </p:sp>
      <p:sp>
        <p:nvSpPr>
          <p:cNvPr id="276" name="Google Shape;276;g34bb7fa468f_1_8"/>
          <p:cNvSpPr txBox="1"/>
          <p:nvPr/>
        </p:nvSpPr>
        <p:spPr>
          <a:xfrm>
            <a:off x="9070200" y="6356578"/>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nl" i="1" dirty="0">
                <a:latin typeface="Calibri"/>
                <a:ea typeface="Calibri"/>
                <a:cs typeface="Calibri"/>
                <a:sym typeface="Calibri"/>
              </a:rPr>
              <a:t>Beeldbron: website van het TINKER-project</a:t>
            </a:r>
            <a:endParaRPr i="1" dirty="0">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18"/>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nl"/>
              <a:t>Literatuur</a:t>
            </a:r>
            <a:endParaRPr/>
          </a:p>
        </p:txBody>
      </p:sp>
      <p:sp>
        <p:nvSpPr>
          <p:cNvPr id="283" name="Google Shape;283;p18"/>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lvl="0" indent="-342900" algn="just" rtl="0">
              <a:lnSpc>
                <a:spcPct val="100000"/>
              </a:lnSpc>
              <a:spcBef>
                <a:spcPts val="0"/>
              </a:spcBef>
              <a:spcAft>
                <a:spcPts val="0"/>
              </a:spcAft>
              <a:buSzPts val="2200"/>
              <a:buChar char="•"/>
            </a:pPr>
            <a:r>
              <a:rPr lang="nl"/>
              <a:t>Crenshaw, K. (1989) 'Demarginalisering van de kruising van ras en geslacht: een zwarte feministische kritiek op</a:t>
            </a:r>
            <a:endParaRPr/>
          </a:p>
          <a:p>
            <a:pPr marL="571500" lvl="0" indent="0" algn="just" rtl="0">
              <a:lnSpc>
                <a:spcPct val="100000"/>
              </a:lnSpc>
              <a:spcBef>
                <a:spcPts val="0"/>
              </a:spcBef>
              <a:spcAft>
                <a:spcPts val="0"/>
              </a:spcAft>
              <a:buNone/>
            </a:pPr>
            <a:r>
              <a:rPr lang="nl"/>
              <a:t>Antidiscriminatiedoctrine, Feministische theorie en antiracistische politiek, </a:t>
            </a:r>
            <a:r>
              <a:rPr lang="nl" i="1"/>
              <a:t>University of Chicago Legal Forum </a:t>
            </a:r>
            <a:r>
              <a:rPr lang="nl"/>
              <a:t>, 1(8). Beschikbaar op: </a:t>
            </a:r>
            <a:r>
              <a:rPr lang="nl" u="sng">
                <a:solidFill>
                  <a:schemeClr val="hlink"/>
                </a:solidFill>
                <a:hlinkClick r:id="rId3"/>
              </a:rPr>
              <a:t>http://chicagounbound.uchicago.edu/uclf/vol1989/iss1/8 </a:t>
            </a:r>
            <a:r>
              <a:rPr lang="nl"/>
              <a:t>(geraadpleegd op 30 maart 2025).</a:t>
            </a:r>
            <a:endParaRPr/>
          </a:p>
          <a:p>
            <a:pPr marL="571500" lvl="0" indent="-342900" algn="just" rtl="0">
              <a:lnSpc>
                <a:spcPct val="100000"/>
              </a:lnSpc>
              <a:spcBef>
                <a:spcPts val="0"/>
              </a:spcBef>
              <a:spcAft>
                <a:spcPts val="0"/>
              </a:spcAft>
              <a:buSzPts val="2200"/>
              <a:buChar char="•"/>
            </a:pPr>
            <a:r>
              <a:rPr lang="nl"/>
              <a:t>Gordon (1982) 'Het concept van het verborgen curriculum'. </a:t>
            </a:r>
            <a:r>
              <a:rPr lang="nl" i="1"/>
              <a:t>Journal of Philosophy of Education </a:t>
            </a:r>
            <a:r>
              <a:rPr lang="nl"/>
              <a:t>, 16(2), pp. 187–198. Beschikbaar op: </a:t>
            </a:r>
            <a:r>
              <a:rPr lang="nl" u="sng">
                <a:solidFill>
                  <a:schemeClr val="hlink"/>
                </a:solidFill>
                <a:hlinkClick r:id="rId4"/>
              </a:rPr>
              <a:t>https://doi.org/10.1111/j.1467-9752.1982.tb00611.x </a:t>
            </a:r>
            <a:r>
              <a:rPr lang="nl"/>
              <a:t>(geraadpleegd: 30 maart 2025)</a:t>
            </a:r>
            <a:endParaRPr/>
          </a:p>
          <a:p>
            <a:pPr marL="571500" lvl="0" indent="-342900" algn="just" rtl="0">
              <a:lnSpc>
                <a:spcPct val="100000"/>
              </a:lnSpc>
              <a:spcBef>
                <a:spcPts val="0"/>
              </a:spcBef>
              <a:spcAft>
                <a:spcPts val="0"/>
              </a:spcAft>
              <a:buSzPts val="2200"/>
              <a:buChar char="•"/>
            </a:pPr>
            <a:r>
              <a:rPr lang="nl"/>
              <a:t>Herrington, J., Reeves, TC, Oliver, R. (2014) 'Authentieke leeromgevingen'. In: Spector, J., Merrill, M., Elen, J., Bishop, M. (red.) </a:t>
            </a:r>
            <a:r>
              <a:rPr lang="nl" i="1"/>
              <a:t>Handbook of Research on Educational Communications and Technology </a:t>
            </a:r>
            <a:r>
              <a:rPr lang="nl"/>
              <a:t>. New York, NY: Springer. Beschikbaar op:</a:t>
            </a:r>
            <a:r>
              <a:rPr lang="nl">
                <a:solidFill>
                  <a:schemeClr val="dk1"/>
                </a:solidFill>
              </a:rPr>
              <a:t> </a:t>
            </a:r>
            <a:r>
              <a:rPr lang="nl" u="sng">
                <a:solidFill>
                  <a:schemeClr val="accent1"/>
                </a:solidFill>
                <a:hlinkClick r:id="rId5">
                  <a:extLst>
                    <a:ext uri="{A12FA001-AC4F-418D-AE19-62706E023703}">
                      <ahyp:hlinkClr xmlns:ahyp="http://schemas.microsoft.com/office/drawing/2018/hyperlinkcolor" val="tx"/>
                    </a:ext>
                  </a:extLst>
                </a:hlinkClick>
              </a:rPr>
              <a:t>https://doi.org/10.1007/978-1-4614-3185-5_32</a:t>
            </a:r>
            <a:r>
              <a:rPr lang="nl">
                <a:solidFill>
                  <a:schemeClr val="dk1"/>
                </a:solidFill>
              </a:rPr>
              <a:t> </a:t>
            </a:r>
            <a:r>
              <a:rPr lang="nl"/>
              <a:t>(Geraadpleegd: 30 maart 2025)</a:t>
            </a:r>
            <a:r>
              <a:rPr lang="nl">
                <a:solidFill>
                  <a:schemeClr val="dk1"/>
                </a:solidFill>
              </a:rPr>
              <a:t> </a:t>
            </a:r>
            <a:endParaRPr>
              <a:solidFill>
                <a:schemeClr val="dk1"/>
              </a:solidFill>
            </a:endParaRPr>
          </a:p>
          <a:p>
            <a:pPr marL="571500" lvl="0" indent="-342900" algn="just" rtl="0">
              <a:lnSpc>
                <a:spcPct val="100000"/>
              </a:lnSpc>
              <a:spcBef>
                <a:spcPts val="0"/>
              </a:spcBef>
              <a:spcAft>
                <a:spcPts val="0"/>
              </a:spcAft>
              <a:buClr>
                <a:schemeClr val="dk1"/>
              </a:buClr>
              <a:buSzPts val="2200"/>
              <a:buChar char="•"/>
            </a:pPr>
            <a:r>
              <a:rPr lang="nl"/>
              <a:t>McClure, Laura (2000) 'Feministische pedagogie en de klassiekers'. </a:t>
            </a:r>
            <a:r>
              <a:rPr lang="nl" i="1"/>
              <a:t>The Classical World </a:t>
            </a:r>
            <a:r>
              <a:rPr lang="nl"/>
              <a:t>, 94(1), pp. 53–55. Beschikbaar op: </a:t>
            </a:r>
            <a:r>
              <a:rPr lang="nl" u="sng">
                <a:solidFill>
                  <a:schemeClr val="hlink"/>
                </a:solidFill>
                <a:hlinkClick r:id="rId6"/>
              </a:rPr>
              <a:t>https://doi.org/10.2307/4352498</a:t>
            </a:r>
            <a:r>
              <a:rPr lang="nl">
                <a:solidFill>
                  <a:schemeClr val="dk1"/>
                </a:solidFill>
              </a:rPr>
              <a:t> </a:t>
            </a:r>
            <a:r>
              <a:rPr lang="nl"/>
              <a:t>(Geraadpleegd: 30 maart 2025)</a:t>
            </a:r>
            <a:r>
              <a:rPr lang="nl">
                <a:solidFill>
                  <a:schemeClr val="dk1"/>
                </a:solidFill>
              </a:rPr>
              <a:t> </a:t>
            </a:r>
            <a:endParaRPr>
              <a:solidFill>
                <a:schemeClr val="dk1"/>
              </a:solidFill>
            </a:endParaRPr>
          </a:p>
          <a:p>
            <a:pPr marL="571500" lvl="0" indent="-342900" algn="just" rtl="0">
              <a:lnSpc>
                <a:spcPct val="100000"/>
              </a:lnSpc>
              <a:spcBef>
                <a:spcPts val="0"/>
              </a:spcBef>
              <a:spcAft>
                <a:spcPts val="0"/>
              </a:spcAft>
              <a:buClr>
                <a:schemeClr val="dk1"/>
              </a:buClr>
              <a:buSzPts val="2200"/>
              <a:buChar char="•"/>
            </a:pPr>
            <a:r>
              <a:rPr lang="nl"/>
              <a:t>Van Der Vleuten, M., Jaspers, E., Maas, I., &amp; Van Der Lippe, T. (2016). 'Onderwijskeuzes van jongens en meisjes in het voortgezet onderwijs. De rol van genderideologie'. </a:t>
            </a:r>
            <a:r>
              <a:rPr lang="nl" i="1"/>
              <a:t>Educational Studies </a:t>
            </a:r>
            <a:r>
              <a:rPr lang="nl"/>
              <a:t>, 42(2), pp. 181–200. Beschikbaar op: </a:t>
            </a:r>
            <a:r>
              <a:rPr lang="nl" u="sng">
                <a:solidFill>
                  <a:schemeClr val="hlink"/>
                </a:solidFill>
                <a:hlinkClick r:id="rId7"/>
              </a:rPr>
              <a:t>https://doi.org/10.1080/03055698.2016.1160821</a:t>
            </a:r>
            <a:r>
              <a:rPr lang="nl">
                <a:solidFill>
                  <a:schemeClr val="dk1"/>
                </a:solidFill>
              </a:rPr>
              <a:t> </a:t>
            </a:r>
            <a:r>
              <a:rPr lang="nl"/>
              <a:t>(Geraadpleegd: 30 maart 2025)</a:t>
            </a:r>
            <a:r>
              <a:rPr lang="nl">
                <a:solidFill>
                  <a:schemeClr val="dk1"/>
                </a:solidFill>
              </a:rPr>
              <a:t> </a:t>
            </a:r>
            <a:endParaRPr/>
          </a:p>
          <a:p>
            <a:pPr marL="685800" lvl="0" indent="-317500" algn="l" rtl="0">
              <a:lnSpc>
                <a:spcPct val="90000"/>
              </a:lnSpc>
              <a:spcBef>
                <a:spcPts val="1000"/>
              </a:spcBef>
              <a:spcAft>
                <a:spcPts val="0"/>
              </a:spcAft>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grpSp>
        <p:nvGrpSpPr>
          <p:cNvPr id="288" name="Google Shape;288;g3577355ad18_0_40"/>
          <p:cNvGrpSpPr/>
          <p:nvPr/>
        </p:nvGrpSpPr>
        <p:grpSpPr>
          <a:xfrm>
            <a:off x="2179811" y="4729766"/>
            <a:ext cx="7832078" cy="1110328"/>
            <a:chOff x="2179603" y="4888792"/>
            <a:chExt cx="7798544" cy="1110328"/>
          </a:xfrm>
        </p:grpSpPr>
        <p:pic>
          <p:nvPicPr>
            <p:cNvPr id="289" name="Google Shape;289;g3577355ad18_0_40"/>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290" name="Google Shape;290;g3577355ad18_0_40"/>
            <p:cNvPicPr preferRelativeResize="0"/>
            <p:nvPr/>
          </p:nvPicPr>
          <p:blipFill rotWithShape="1">
            <a:blip r:embed="rId4">
              <a:alphaModFix/>
            </a:blip>
            <a:srcRect l="9995" t="21987" r="6844" b="5543"/>
            <a:stretch/>
          </p:blipFill>
          <p:spPr>
            <a:xfrm>
              <a:off x="3796545" y="4949617"/>
              <a:ext cx="1406759" cy="526545"/>
            </a:xfrm>
            <a:prstGeom prst="rect">
              <a:avLst/>
            </a:prstGeom>
            <a:noFill/>
            <a:ln>
              <a:noFill/>
            </a:ln>
          </p:spPr>
        </p:pic>
        <p:pic>
          <p:nvPicPr>
            <p:cNvPr id="291" name="Google Shape;291;g3577355ad18_0_40"/>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292" name="Google Shape;292;g3577355ad18_0_40"/>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293" name="Google Shape;293;g3577355ad18_0_40"/>
            <p:cNvPicPr preferRelativeResize="0"/>
            <p:nvPr/>
          </p:nvPicPr>
          <p:blipFill rotWithShape="1">
            <a:blip r:embed="rId7">
              <a:alphaModFix/>
            </a:blip>
            <a:srcRect l="6518" t="2903" r="6457"/>
            <a:stretch/>
          </p:blipFill>
          <p:spPr>
            <a:xfrm>
              <a:off x="7781600" y="4945247"/>
              <a:ext cx="2196547" cy="545647"/>
            </a:xfrm>
            <a:prstGeom prst="rect">
              <a:avLst/>
            </a:prstGeom>
            <a:noFill/>
            <a:ln>
              <a:noFill/>
            </a:ln>
          </p:spPr>
        </p:pic>
        <p:pic>
          <p:nvPicPr>
            <p:cNvPr id="294" name="Google Shape;294;g3577355ad18_0_40"/>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295" name="Google Shape;295;g3577355ad18_0_40"/>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296" name="Google Shape;296;g3577355ad18_0_40"/>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297" name="Google Shape;297;g3577355ad18_0_40"/>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298" name="Google Shape;298;g3577355ad18_0_40"/>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sp>
        <p:nvSpPr>
          <p:cNvPr id="299" name="Google Shape;299;g3577355ad18_0_40"/>
          <p:cNvSpPr txBox="1"/>
          <p:nvPr/>
        </p:nvSpPr>
        <p:spPr>
          <a:xfrm>
            <a:off x="3324150" y="2453100"/>
            <a:ext cx="3173700" cy="354000"/>
          </a:xfrm>
          <a:prstGeom prst="rect">
            <a:avLst/>
          </a:prstGeom>
          <a:noFill/>
          <a:ln>
            <a:noFill/>
          </a:ln>
        </p:spPr>
        <p:txBody>
          <a:bodyPr spcFirstLastPara="1" wrap="square" lIns="91425" tIns="91425" rIns="91425" bIns="91425" anchor="t" anchorCtr="0">
            <a:spAutoFit/>
          </a:bodyPr>
          <a:lstStyle/>
          <a:p>
            <a:pPr marL="0" lvl="0" indent="0" algn="just" rtl="0">
              <a:lnSpc>
                <a:spcPct val="107916"/>
              </a:lnSpc>
              <a:spcBef>
                <a:spcPts val="0"/>
              </a:spcBef>
              <a:spcAft>
                <a:spcPts val="800"/>
              </a:spcAft>
              <a:buNone/>
            </a:pPr>
            <a:r>
              <a:rPr lang="nl" sz="1100">
                <a:solidFill>
                  <a:srgbClr val="1D1D1B"/>
                </a:solidFill>
                <a:latin typeface="Calibri"/>
                <a:ea typeface="Calibri"/>
                <a:cs typeface="Calibri"/>
                <a:sym typeface="Calibri"/>
              </a:rPr>
              <a:t>Beschikbaar op </a:t>
            </a:r>
            <a:r>
              <a:rPr lang="nl" sz="1100" u="sng">
                <a:solidFill>
                  <a:schemeClr val="hlink"/>
                </a:solidFill>
                <a:latin typeface="Calibri"/>
                <a:ea typeface="Calibri"/>
                <a:cs typeface="Calibri"/>
                <a:sym typeface="Calibri"/>
                <a:hlinkClick r:id="rId13"/>
              </a:rPr>
              <a:t>https://tinker-project.eu/elearning/</a:t>
            </a:r>
            <a:endParaRPr sz="1100">
              <a:solidFill>
                <a:srgbClr val="16C45B"/>
              </a:solidFill>
              <a:latin typeface="Calibri"/>
              <a:ea typeface="Calibri"/>
              <a:cs typeface="Calibri"/>
              <a:sym typeface="Calibri"/>
            </a:endParaRPr>
          </a:p>
        </p:txBody>
      </p:sp>
      <p:pic>
        <p:nvPicPr>
          <p:cNvPr id="300" name="Google Shape;300;g3577355ad18_0_40"/>
          <p:cNvPicPr preferRelativeResize="0"/>
          <p:nvPr/>
        </p:nvPicPr>
        <p:blipFill>
          <a:blip r:embed="rId14">
            <a:alphaModFix/>
          </a:blip>
          <a:stretch>
            <a:fillRect/>
          </a:stretch>
        </p:blipFill>
        <p:spPr>
          <a:xfrm>
            <a:off x="4222188" y="3563650"/>
            <a:ext cx="1171575" cy="409575"/>
          </a:xfrm>
          <a:prstGeom prst="rect">
            <a:avLst/>
          </a:prstGeom>
          <a:noFill/>
          <a:ln>
            <a:noFill/>
          </a:ln>
        </p:spPr>
      </p:pic>
      <p:sp>
        <p:nvSpPr>
          <p:cNvPr id="301" name="Google Shape;301;g3577355ad18_0_40"/>
          <p:cNvSpPr txBox="1"/>
          <p:nvPr/>
        </p:nvSpPr>
        <p:spPr>
          <a:xfrm>
            <a:off x="1646350" y="2994850"/>
            <a:ext cx="5987700" cy="568800"/>
          </a:xfrm>
          <a:prstGeom prst="rect">
            <a:avLst/>
          </a:prstGeom>
          <a:noFill/>
          <a:ln>
            <a:noFill/>
          </a:ln>
        </p:spPr>
        <p:txBody>
          <a:bodyPr spcFirstLastPara="1" wrap="square" lIns="91425" tIns="91425" rIns="91425" bIns="91425" anchor="t" anchorCtr="0">
            <a:spAutoFit/>
          </a:bodyPr>
          <a:lstStyle/>
          <a:p>
            <a:pPr marL="360045" lvl="0" indent="1904" algn="ctr" rtl="0">
              <a:lnSpc>
                <a:spcPct val="107916"/>
              </a:lnSpc>
              <a:spcBef>
                <a:spcPts val="0"/>
              </a:spcBef>
              <a:spcAft>
                <a:spcPts val="800"/>
              </a:spcAft>
              <a:buNone/>
            </a:pPr>
            <a:r>
              <a:rPr lang="nl" sz="1200" b="1">
                <a:solidFill>
                  <a:srgbClr val="1D1D1B"/>
                </a:solidFill>
                <a:latin typeface="Calibri"/>
                <a:ea typeface="Calibri"/>
                <a:cs typeface="Calibri"/>
                <a:sym typeface="Calibri"/>
              </a:rPr>
              <a:t>Deze publicatie valt onder </a:t>
            </a:r>
            <a:r>
              <a:rPr lang="nl" sz="1200" b="1" i="1">
                <a:solidFill>
                  <a:srgbClr val="1D1D1B"/>
                </a:solidFill>
                <a:latin typeface="Calibri"/>
                <a:ea typeface="Calibri"/>
                <a:cs typeface="Calibri"/>
                <a:sym typeface="Calibri"/>
              </a:rPr>
              <a:t>de Creative Commons Naamsvermelding-NietCommercieel-GeenAfgeleideWerken 4.0 Internationaal- </a:t>
            </a:r>
            <a:r>
              <a:rPr lang="nl" sz="1200" b="1">
                <a:solidFill>
                  <a:srgbClr val="1D1D1B"/>
                </a:solidFill>
                <a:latin typeface="Calibri"/>
                <a:ea typeface="Calibri"/>
                <a:cs typeface="Calibri"/>
                <a:sym typeface="Calibri"/>
              </a:rPr>
              <a:t>licentie ( </a:t>
            </a:r>
            <a:r>
              <a:rPr lang="nl" sz="1200" b="1" u="sng">
                <a:solidFill>
                  <a:srgbClr val="16C45B"/>
                </a:solidFill>
                <a:latin typeface="Calibri"/>
                <a:ea typeface="Calibri"/>
                <a:cs typeface="Calibri"/>
                <a:sym typeface="Calibri"/>
                <a:hlinkClick r:id="rId15">
                  <a:extLst>
                    <a:ext uri="{A12FA001-AC4F-418D-AE19-62706E023703}">
                      <ahyp:hlinkClr xmlns:ahyp="http://schemas.microsoft.com/office/drawing/2018/hyperlinkcolor" val="tx"/>
                    </a:ext>
                  </a:extLst>
                </a:hlinkClick>
              </a:rPr>
              <a:t>CC BY-NC-ND 4.0 </a:t>
            </a:r>
            <a:r>
              <a:rPr lang="nl" sz="1200" b="1">
                <a:solidFill>
                  <a:srgbClr val="1D1D1B"/>
                </a:solidFill>
                <a:latin typeface="Calibri"/>
                <a:ea typeface="Calibri"/>
                <a:cs typeface="Calibri"/>
                <a:sym typeface="Calibri"/>
              </a:rPr>
              <a:t>).</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5"/>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nl"/>
              <a:t>Leerresultaten</a:t>
            </a:r>
            <a:endParaRPr/>
          </a:p>
        </p:txBody>
      </p:sp>
      <p:sp>
        <p:nvSpPr>
          <p:cNvPr id="97" name="Google Shape;97;p5"/>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nl" sz="2400" dirty="0"/>
              <a:t>Aan het eind van deze module kun je:</a:t>
            </a:r>
            <a:endParaRPr sz="2400" dirty="0"/>
          </a:p>
          <a:p>
            <a:pPr marL="571500" marR="0" lvl="0" indent="-355600" algn="just" rtl="0">
              <a:lnSpc>
                <a:spcPct val="90000"/>
              </a:lnSpc>
              <a:spcBef>
                <a:spcPts val="1000"/>
              </a:spcBef>
              <a:spcAft>
                <a:spcPts val="0"/>
              </a:spcAft>
              <a:buSzPts val="2400"/>
              <a:buChar char="•"/>
            </a:pPr>
            <a:r>
              <a:rPr lang="nl" sz="2400" dirty="0"/>
              <a:t>Definiëren en uitleggen van de belangrijkste </a:t>
            </a:r>
            <a:r>
              <a:rPr lang="nl" sz="2400" b="1" dirty="0"/>
              <a:t>authentieke leerconcepten </a:t>
            </a:r>
            <a:r>
              <a:rPr lang="nl" sz="2400" dirty="0"/>
              <a:t>die nodig zijn om een </a:t>
            </a:r>
            <a:r>
              <a:rPr lang="nl" sz="2400" b="1" dirty="0"/>
              <a:t>authentieke leeromgeving te ontwerpen</a:t>
            </a:r>
            <a:endParaRPr sz="2400" b="1" dirty="0"/>
          </a:p>
          <a:p>
            <a:pPr marL="571500" marR="0" lvl="0" indent="-355600" algn="just" rtl="0">
              <a:lnSpc>
                <a:spcPct val="90000"/>
              </a:lnSpc>
              <a:spcBef>
                <a:spcPts val="1000"/>
              </a:spcBef>
              <a:spcAft>
                <a:spcPts val="0"/>
              </a:spcAft>
              <a:buSzPts val="2400"/>
              <a:buChar char="•"/>
            </a:pPr>
            <a:r>
              <a:rPr lang="nl" sz="2400" dirty="0"/>
              <a:t>Voorbeelden geven van </a:t>
            </a:r>
            <a:r>
              <a:rPr lang="nl" sz="2400" b="1" dirty="0"/>
              <a:t>authentieke leerpraktijken </a:t>
            </a:r>
            <a:r>
              <a:rPr lang="nl" sz="2400" dirty="0"/>
              <a:t>in echte klaslokaalscenario's</a:t>
            </a:r>
            <a:endParaRPr sz="2400" dirty="0"/>
          </a:p>
          <a:p>
            <a:pPr marL="571500" marR="0" lvl="0" indent="-355600" algn="just" rtl="0">
              <a:lnSpc>
                <a:spcPct val="90000"/>
              </a:lnSpc>
              <a:spcBef>
                <a:spcPts val="1000"/>
              </a:spcBef>
              <a:spcAft>
                <a:spcPts val="0"/>
              </a:spcAft>
              <a:buSzPts val="2400"/>
              <a:buChar char="•"/>
            </a:pPr>
            <a:r>
              <a:rPr lang="nl" sz="2400" dirty="0"/>
              <a:t>Begrijpen hoe </a:t>
            </a:r>
            <a:r>
              <a:rPr lang="nl" sz="2400" b="1" dirty="0"/>
              <a:t>authentieke leerconcepten de genderinclusiviteit stimuleren</a:t>
            </a:r>
            <a:endParaRPr sz="2400" b="1" dirty="0"/>
          </a:p>
          <a:p>
            <a:pPr marL="571500" marR="0" lvl="0" indent="-355600" algn="just" rtl="0">
              <a:lnSpc>
                <a:spcPct val="90000"/>
              </a:lnSpc>
              <a:spcBef>
                <a:spcPts val="1000"/>
              </a:spcBef>
              <a:spcAft>
                <a:spcPts val="0"/>
              </a:spcAft>
              <a:buSzPts val="2400"/>
              <a:buChar char="•"/>
            </a:pPr>
            <a:r>
              <a:rPr lang="nl" sz="2400" b="1" dirty="0"/>
              <a:t>Genderbias identificeren </a:t>
            </a:r>
            <a:r>
              <a:rPr lang="nl" sz="2400" dirty="0"/>
              <a:t>in het informaticaonderwijs en bespreken van de impact ervan</a:t>
            </a:r>
            <a:endParaRPr sz="2400" dirty="0"/>
          </a:p>
          <a:p>
            <a:pPr marL="571500" marR="0" lvl="0" indent="-355600" algn="just" rtl="0">
              <a:lnSpc>
                <a:spcPct val="90000"/>
              </a:lnSpc>
              <a:spcBef>
                <a:spcPts val="1000"/>
              </a:spcBef>
              <a:spcAft>
                <a:spcPts val="0"/>
              </a:spcAft>
              <a:buSzPts val="2400"/>
              <a:buChar char="•"/>
            </a:pPr>
            <a:r>
              <a:rPr lang="nl" sz="2400" dirty="0"/>
              <a:t>Een </a:t>
            </a:r>
            <a:r>
              <a:rPr lang="nl" sz="2400" b="1" dirty="0"/>
              <a:t>authentieke leeractiviteit </a:t>
            </a:r>
            <a:r>
              <a:rPr lang="nl" sz="2400" dirty="0"/>
              <a:t>met de nadruk op </a:t>
            </a:r>
            <a:r>
              <a:rPr lang="nl" sz="2400" b="1" dirty="0"/>
              <a:t>genderinclusie ontwikkelen</a:t>
            </a:r>
            <a:endParaRPr sz="2400" b="1" dirty="0"/>
          </a:p>
          <a:p>
            <a:pPr marL="571500" marR="0" lvl="0" indent="-355600" algn="just" rtl="0">
              <a:lnSpc>
                <a:spcPct val="90000"/>
              </a:lnSpc>
              <a:spcBef>
                <a:spcPts val="1000"/>
              </a:spcBef>
              <a:spcAft>
                <a:spcPts val="0"/>
              </a:spcAft>
              <a:buSzPts val="2400"/>
              <a:buChar char="•"/>
            </a:pPr>
            <a:r>
              <a:rPr lang="nl" sz="2400" dirty="0"/>
              <a:t>Nadenken over jouw onderwijspraktijken en ontdekken hoe je authentieke leerconcepten kunt implementeren en gendervooroordelen in het informaticaonderwijs kunt verminderen.</a:t>
            </a:r>
            <a:endParaRPr sz="2400" dirty="0"/>
          </a:p>
          <a:p>
            <a:pPr marL="571500" marR="0" lvl="0" indent="0" algn="l" rtl="0">
              <a:lnSpc>
                <a:spcPct val="90000"/>
              </a:lnSpc>
              <a:spcBef>
                <a:spcPts val="1000"/>
              </a:spcBef>
              <a:spcAft>
                <a:spcPts val="0"/>
              </a:spcAft>
              <a:buNone/>
            </a:pPr>
            <a:endParaRPr dirty="0"/>
          </a:p>
          <a:p>
            <a:pPr marL="914400" lvl="1" indent="-254000" algn="l" rtl="0">
              <a:lnSpc>
                <a:spcPct val="90000"/>
              </a:lnSpc>
              <a:spcBef>
                <a:spcPts val="500"/>
              </a:spcBef>
              <a:spcAft>
                <a:spcPts val="0"/>
              </a:spcAft>
              <a:buSzPts val="1800"/>
              <a:buNone/>
            </a:pPr>
            <a:endParaRPr dirty="0"/>
          </a:p>
          <a:p>
            <a:pPr marL="571500" marR="0" lvl="0" indent="-203200" algn="l" rtl="0">
              <a:lnSpc>
                <a:spcPct val="90000"/>
              </a:lnSpc>
              <a:spcBef>
                <a:spcPts val="1000"/>
              </a:spcBef>
              <a:spcAft>
                <a:spcPts val="0"/>
              </a:spcAft>
              <a:buClr>
                <a:schemeClr val="accent4"/>
              </a:buClr>
              <a:buSzPts val="2200"/>
              <a:buFont typeface="Arial"/>
              <a:buNone/>
            </a:pPr>
            <a:endParaRPr dirty="0"/>
          </a:p>
          <a:p>
            <a:pPr marL="571500" marR="0" lvl="0" indent="-203200" algn="l" rtl="0">
              <a:lnSpc>
                <a:spcPct val="90000"/>
              </a:lnSpc>
              <a:spcBef>
                <a:spcPts val="1000"/>
              </a:spcBef>
              <a:spcAft>
                <a:spcPts val="0"/>
              </a:spcAft>
              <a:buClr>
                <a:schemeClr val="accent4"/>
              </a:buClr>
              <a:buSzPts val="2200"/>
              <a:buFont typeface="Arial"/>
              <a:buNone/>
            </a:pP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6"/>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nl"/>
              <a:t>Inhoud (1/2)</a:t>
            </a:r>
            <a:endParaRPr/>
          </a:p>
        </p:txBody>
      </p:sp>
      <p:sp>
        <p:nvSpPr>
          <p:cNvPr id="104" name="Google Shape;104;p6"/>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lvl="0" indent="-330200" algn="l" rtl="0">
              <a:spcBef>
                <a:spcPts val="1000"/>
              </a:spcBef>
              <a:spcAft>
                <a:spcPts val="0"/>
              </a:spcAft>
              <a:buSzPts val="2000"/>
              <a:buChar char="•"/>
            </a:pPr>
            <a:r>
              <a:rPr lang="nl" sz="2000"/>
              <a:t>Dia 1 - WP-titel</a:t>
            </a:r>
            <a:endParaRPr sz="2000"/>
          </a:p>
          <a:p>
            <a:pPr marL="571500" lvl="0" indent="-330200" algn="l" rtl="0">
              <a:spcBef>
                <a:spcPts val="1000"/>
              </a:spcBef>
              <a:spcAft>
                <a:spcPts val="0"/>
              </a:spcAft>
              <a:buSzPts val="2000"/>
              <a:buChar char="•"/>
            </a:pPr>
            <a:r>
              <a:rPr lang="nl" sz="2000"/>
              <a:t>Dia 2 - Titel van de eenheid</a:t>
            </a:r>
            <a:endParaRPr sz="2000"/>
          </a:p>
          <a:p>
            <a:pPr marL="571500" lvl="0" indent="-330200" algn="l" rtl="0">
              <a:spcBef>
                <a:spcPts val="1000"/>
              </a:spcBef>
              <a:spcAft>
                <a:spcPts val="0"/>
              </a:spcAft>
              <a:buSzPts val="2000"/>
              <a:buChar char="•"/>
            </a:pPr>
            <a:r>
              <a:rPr lang="nl" sz="2000"/>
              <a:t>Dia 3 - Leerresultaten</a:t>
            </a:r>
            <a:endParaRPr sz="2000"/>
          </a:p>
          <a:p>
            <a:pPr marL="571500" lvl="0" indent="-330200" algn="l" rtl="0">
              <a:spcBef>
                <a:spcPts val="1000"/>
              </a:spcBef>
              <a:spcAft>
                <a:spcPts val="0"/>
              </a:spcAft>
              <a:buSzPts val="2000"/>
              <a:buChar char="•"/>
            </a:pPr>
            <a:r>
              <a:rPr lang="nl" sz="2000"/>
              <a:t>Dia's 4 en 5 - Inhoud</a:t>
            </a:r>
            <a:endParaRPr sz="2000"/>
          </a:p>
          <a:p>
            <a:pPr marL="571500" lvl="0" indent="-330200" algn="l" rtl="0">
              <a:spcBef>
                <a:spcPts val="1000"/>
              </a:spcBef>
              <a:spcAft>
                <a:spcPts val="0"/>
              </a:spcAft>
              <a:buSzPts val="2000"/>
              <a:buChar char="•"/>
            </a:pPr>
            <a:r>
              <a:rPr lang="nl" sz="2000"/>
              <a:t>Dia 6 - Inleiding</a:t>
            </a:r>
            <a:endParaRPr sz="2000"/>
          </a:p>
          <a:p>
            <a:pPr marL="571500" lvl="0" indent="-330200" algn="l" rtl="0">
              <a:spcBef>
                <a:spcPts val="1000"/>
              </a:spcBef>
              <a:spcAft>
                <a:spcPts val="0"/>
              </a:spcAft>
              <a:buSzPts val="2000"/>
              <a:buChar char="•"/>
            </a:pPr>
            <a:r>
              <a:rPr lang="nl" sz="2000"/>
              <a:t>Dia 7 - Activiteit 1: welkom en ijsbreker</a:t>
            </a:r>
            <a:endParaRPr sz="2000"/>
          </a:p>
          <a:p>
            <a:pPr marL="571500" lvl="0" indent="-330200" algn="l" rtl="0">
              <a:spcBef>
                <a:spcPts val="1000"/>
              </a:spcBef>
              <a:spcAft>
                <a:spcPts val="0"/>
              </a:spcAft>
              <a:buSzPts val="2000"/>
              <a:buChar char="•"/>
            </a:pPr>
            <a:r>
              <a:rPr lang="nl" sz="2000"/>
              <a:t>Dia 8 - De basis: principes van authentiek leren - 1</a:t>
            </a:r>
            <a:endParaRPr sz="2000"/>
          </a:p>
          <a:p>
            <a:pPr marL="571500" lvl="0" indent="-330200" algn="l" rtl="0">
              <a:spcBef>
                <a:spcPts val="1000"/>
              </a:spcBef>
              <a:spcAft>
                <a:spcPts val="0"/>
              </a:spcAft>
              <a:buSzPts val="2000"/>
              <a:buChar char="•"/>
            </a:pPr>
            <a:r>
              <a:rPr lang="nl" sz="2000"/>
              <a:t>Dia 9 - De basis: principes van authentiek leren - 2</a:t>
            </a:r>
            <a:endParaRPr sz="2000"/>
          </a:p>
          <a:p>
            <a:pPr marL="571500" lvl="0" indent="-330200" algn="l" rtl="0">
              <a:spcBef>
                <a:spcPts val="1000"/>
              </a:spcBef>
              <a:spcAft>
                <a:spcPts val="0"/>
              </a:spcAft>
              <a:buSzPts val="2000"/>
              <a:buChar char="•"/>
            </a:pPr>
            <a:r>
              <a:rPr lang="nl" sz="2000"/>
              <a:t>Dia 10 - De basis: principes van authentiek leren - 3</a:t>
            </a:r>
            <a:endParaRPr sz="2000"/>
          </a:p>
          <a:p>
            <a:pPr marL="571500" lvl="0" indent="-330200" algn="l" rtl="0">
              <a:spcBef>
                <a:spcPts val="1000"/>
              </a:spcBef>
              <a:spcAft>
                <a:spcPts val="0"/>
              </a:spcAft>
              <a:buSzPts val="2000"/>
              <a:buChar char="•"/>
            </a:pPr>
            <a:r>
              <a:rPr lang="nl" sz="2000"/>
              <a:t>Dia 11 - De basis: principes van authentiek leren - 4</a:t>
            </a:r>
            <a:endParaRPr sz="2000"/>
          </a:p>
          <a:p>
            <a:pPr marL="571500" lvl="0" indent="-330200" algn="l" rtl="0">
              <a:spcBef>
                <a:spcPts val="1000"/>
              </a:spcBef>
              <a:spcAft>
                <a:spcPts val="0"/>
              </a:spcAft>
              <a:buSzPts val="2000"/>
              <a:buChar char="•"/>
            </a:pPr>
            <a:r>
              <a:rPr lang="nl" sz="2000"/>
              <a:t>Dia 12 - De basis: principes van authentiek leren - 5</a:t>
            </a:r>
            <a:endParaRPr sz="2000"/>
          </a:p>
          <a:p>
            <a:pPr marL="571500" lvl="0" indent="-330200" algn="l" rtl="0">
              <a:spcBef>
                <a:spcPts val="1000"/>
              </a:spcBef>
              <a:spcAft>
                <a:spcPts val="0"/>
              </a:spcAft>
              <a:buSzPts val="2000"/>
              <a:buChar char="•"/>
            </a:pPr>
            <a:r>
              <a:rPr lang="nl" sz="2000"/>
              <a:t>Dia 13 - Waarom authentiek leren in de informatica?</a:t>
            </a:r>
            <a:endParaRPr sz="2000"/>
          </a:p>
          <a:p>
            <a:pPr marL="571500" lvl="0" indent="-330200" algn="l" rtl="0">
              <a:spcBef>
                <a:spcPts val="1000"/>
              </a:spcBef>
              <a:spcAft>
                <a:spcPts val="0"/>
              </a:spcAft>
              <a:buSzPts val="2000"/>
              <a:buChar char="•"/>
            </a:pPr>
            <a:r>
              <a:rPr lang="nl" sz="2000"/>
              <a:t>Dia 14 - Activiteit 2: groepsactiviteit</a:t>
            </a:r>
            <a:endParaRPr sz="2000"/>
          </a:p>
          <a:p>
            <a:pPr marL="571500" lvl="0" indent="-330200" algn="l" rtl="0">
              <a:spcBef>
                <a:spcPts val="1000"/>
              </a:spcBef>
              <a:spcAft>
                <a:spcPts val="0"/>
              </a:spcAft>
              <a:buSzPts val="2000"/>
              <a:buChar char="•"/>
            </a:pPr>
            <a:r>
              <a:rPr lang="nl" sz="2000"/>
              <a:t>Dia 15 - Inzicht in genderinclusie en genderbias - 1</a:t>
            </a:r>
            <a:endParaRPr sz="20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g34bb7fa468f_0_1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nl"/>
              <a:t>Inhoud (2/2)</a:t>
            </a:r>
            <a:endParaRPr/>
          </a:p>
        </p:txBody>
      </p:sp>
      <p:sp>
        <p:nvSpPr>
          <p:cNvPr id="111" name="Google Shape;111;g34bb7fa468f_0_12"/>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lvl="0" indent="-330200" algn="l" rtl="0">
              <a:spcBef>
                <a:spcPts val="1000"/>
              </a:spcBef>
              <a:spcAft>
                <a:spcPts val="0"/>
              </a:spcAft>
              <a:buSzPts val="2000"/>
              <a:buChar char="•"/>
            </a:pPr>
            <a:r>
              <a:rPr lang="nl" sz="2000"/>
              <a:t>Dia 16 - Inzicht in genderinclusie en genderbias - 2</a:t>
            </a:r>
            <a:endParaRPr sz="2000"/>
          </a:p>
          <a:p>
            <a:pPr marL="571500" lvl="0" indent="-330200" algn="l" rtl="0">
              <a:spcBef>
                <a:spcPts val="1000"/>
              </a:spcBef>
              <a:spcAft>
                <a:spcPts val="0"/>
              </a:spcAft>
              <a:buSzPts val="2000"/>
              <a:buChar char="•"/>
            </a:pPr>
            <a:r>
              <a:rPr lang="nl" sz="2000"/>
              <a:t>Dia 17 - Veelvoorkomende gendervooroordelen in het onderwijs</a:t>
            </a:r>
            <a:endParaRPr sz="2000"/>
          </a:p>
          <a:p>
            <a:pPr marL="571500" lvl="0" indent="-330200" algn="l" rtl="0">
              <a:spcBef>
                <a:spcPts val="1000"/>
              </a:spcBef>
              <a:spcAft>
                <a:spcPts val="0"/>
              </a:spcAft>
              <a:buSzPts val="2000"/>
              <a:buChar char="•"/>
            </a:pPr>
            <a:r>
              <a:rPr lang="nl" sz="2000"/>
              <a:t>Dia 18 - Het verminderen van gendervooroordelen in het informaticaonderwijs</a:t>
            </a:r>
            <a:endParaRPr sz="2000"/>
          </a:p>
          <a:p>
            <a:pPr marL="571500" lvl="0" indent="-330200" algn="l" rtl="0">
              <a:spcBef>
                <a:spcPts val="1000"/>
              </a:spcBef>
              <a:spcAft>
                <a:spcPts val="0"/>
              </a:spcAft>
              <a:buSzPts val="2000"/>
              <a:buChar char="•"/>
            </a:pPr>
            <a:r>
              <a:rPr lang="nl" sz="2000"/>
              <a:t>Dia 19 - Activiteit 3: zelfreflectie-opdracht</a:t>
            </a:r>
            <a:endParaRPr sz="2000"/>
          </a:p>
          <a:p>
            <a:pPr marL="571500" lvl="0" indent="-330200" algn="l" rtl="0">
              <a:spcBef>
                <a:spcPts val="1000"/>
              </a:spcBef>
              <a:spcAft>
                <a:spcPts val="0"/>
              </a:spcAft>
              <a:buSzPts val="2000"/>
              <a:buChar char="•"/>
            </a:pPr>
            <a:r>
              <a:rPr lang="nl" sz="2000"/>
              <a:t>Dia 20 - Reflectie</a:t>
            </a:r>
            <a:endParaRPr sz="2000"/>
          </a:p>
          <a:p>
            <a:pPr marL="571500" lvl="0" indent="-330200" algn="l" rtl="0">
              <a:spcBef>
                <a:spcPts val="1000"/>
              </a:spcBef>
              <a:spcAft>
                <a:spcPts val="0"/>
              </a:spcAft>
              <a:buSzPts val="2000"/>
              <a:buChar char="•"/>
            </a:pPr>
            <a:r>
              <a:rPr lang="nl" sz="2000"/>
              <a:t>Dia 21 - Literatuur</a:t>
            </a:r>
            <a:endParaRPr sz="20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7"/>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nl" dirty="0"/>
              <a:t>Introductie</a:t>
            </a:r>
            <a:endParaRPr dirty="0"/>
          </a:p>
        </p:txBody>
      </p:sp>
      <p:sp>
        <p:nvSpPr>
          <p:cNvPr id="118" name="Google Shape;118;p7"/>
          <p:cNvSpPr txBox="1">
            <a:spLocks noGrp="1"/>
          </p:cNvSpPr>
          <p:nvPr>
            <p:ph type="body" idx="1"/>
          </p:nvPr>
        </p:nvSpPr>
        <p:spPr>
          <a:xfrm>
            <a:off x="97973" y="881750"/>
            <a:ext cx="5997900" cy="5870100"/>
          </a:xfrm>
          <a:prstGeom prst="rect">
            <a:avLst/>
          </a:prstGeom>
          <a:noFill/>
          <a:ln>
            <a:noFill/>
          </a:ln>
        </p:spPr>
        <p:txBody>
          <a:bodyPr spcFirstLastPara="1" wrap="square" lIns="91425" tIns="45700" rIns="91425" bIns="45700" anchor="t" anchorCtr="0">
            <a:noAutofit/>
          </a:bodyPr>
          <a:lstStyle/>
          <a:p>
            <a:pPr marL="571500" marR="0" lvl="0" indent="-342900" algn="just" rtl="0">
              <a:lnSpc>
                <a:spcPct val="90000"/>
              </a:lnSpc>
              <a:spcBef>
                <a:spcPts val="1000"/>
              </a:spcBef>
              <a:spcAft>
                <a:spcPts val="0"/>
              </a:spcAft>
              <a:buClr>
                <a:schemeClr val="accent4"/>
              </a:buClr>
              <a:buSzPts val="2200"/>
              <a:buFont typeface="Arial"/>
              <a:buChar char="•"/>
            </a:pPr>
            <a:r>
              <a:rPr lang="nl" dirty="0"/>
              <a:t>Deze module gaat dieper in op de noodzaak van een </a:t>
            </a:r>
            <a:r>
              <a:rPr lang="nl" b="1" dirty="0"/>
              <a:t>authentieke </a:t>
            </a:r>
            <a:r>
              <a:rPr lang="nl" dirty="0"/>
              <a:t>en </a:t>
            </a:r>
            <a:r>
              <a:rPr lang="nl" b="1" dirty="0"/>
              <a:t>genderinclusieve benadering. </a:t>
            </a:r>
            <a:r>
              <a:rPr lang="nl" dirty="0"/>
              <a:t>Daarbij wordt de nadruk gelegd op de identificatie en effecten van </a:t>
            </a:r>
            <a:r>
              <a:rPr lang="nl" b="1" dirty="0"/>
              <a:t>gendervooroordelen </a:t>
            </a:r>
            <a:r>
              <a:rPr lang="nl" dirty="0"/>
              <a:t>in het onderwijs en de informatica.</a:t>
            </a:r>
            <a:endParaRPr dirty="0"/>
          </a:p>
          <a:p>
            <a:pPr marL="571500" marR="0" lvl="0" indent="-342900" algn="just" rtl="0">
              <a:lnSpc>
                <a:spcPct val="90000"/>
              </a:lnSpc>
              <a:spcBef>
                <a:spcPts val="1000"/>
              </a:spcBef>
              <a:spcAft>
                <a:spcPts val="0"/>
              </a:spcAft>
              <a:buClr>
                <a:schemeClr val="accent4"/>
              </a:buClr>
              <a:buSzPts val="2200"/>
              <a:buFont typeface="Arial"/>
              <a:buChar char="•"/>
            </a:pPr>
            <a:r>
              <a:rPr lang="nl" dirty="0"/>
              <a:t>Aan het eind van deze module heb je een dieper inzicht in </a:t>
            </a:r>
            <a:r>
              <a:rPr lang="nl" b="1" dirty="0"/>
              <a:t>authentieke leerconcepten </a:t>
            </a:r>
            <a:r>
              <a:rPr lang="nl" dirty="0"/>
              <a:t>en de relevantie ervan voor </a:t>
            </a:r>
            <a:r>
              <a:rPr lang="nl" b="1" dirty="0"/>
              <a:t>het verbeteren van genderinclusiviteit </a:t>
            </a:r>
            <a:r>
              <a:rPr lang="nl" dirty="0"/>
              <a:t>in het informaticaonderwijs. Dit omvat het analyseren van scenario's en het ontwikkelen van eerste integratiestrategieën en stappen om vooroordelen te verminderen.</a:t>
            </a:r>
            <a:endParaRPr dirty="0"/>
          </a:p>
          <a:p>
            <a:pPr marL="571500" marR="0" lvl="0" indent="-203200" algn="l" rtl="0">
              <a:lnSpc>
                <a:spcPct val="90000"/>
              </a:lnSpc>
              <a:spcBef>
                <a:spcPts val="1000"/>
              </a:spcBef>
              <a:spcAft>
                <a:spcPts val="0"/>
              </a:spcAft>
              <a:buClr>
                <a:schemeClr val="accent4"/>
              </a:buClr>
              <a:buSzPts val="2200"/>
              <a:buFont typeface="Arial"/>
              <a:buNone/>
            </a:pPr>
            <a:endParaRPr dirty="0"/>
          </a:p>
        </p:txBody>
      </p:sp>
      <p:pic>
        <p:nvPicPr>
          <p:cNvPr id="119" name="Google Shape;119;p7"/>
          <p:cNvPicPr preferRelativeResize="0"/>
          <p:nvPr/>
        </p:nvPicPr>
        <p:blipFill>
          <a:blip r:embed="rId3">
            <a:alphaModFix/>
          </a:blip>
          <a:stretch>
            <a:fillRect/>
          </a:stretch>
        </p:blipFill>
        <p:spPr>
          <a:xfrm>
            <a:off x="6248273" y="1864321"/>
            <a:ext cx="5791325" cy="3860884"/>
          </a:xfrm>
          <a:prstGeom prst="rect">
            <a:avLst/>
          </a:prstGeom>
          <a:noFill/>
          <a:ln>
            <a:noFill/>
          </a:ln>
        </p:spPr>
      </p:pic>
      <p:sp>
        <p:nvSpPr>
          <p:cNvPr id="120" name="Google Shape;120;p7"/>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nl" i="1">
                <a:latin typeface="Calibri"/>
                <a:ea typeface="Calibri"/>
                <a:cs typeface="Calibri"/>
                <a:sym typeface="Calibri"/>
              </a:rPr>
              <a:t>Bron afbeelding: Freepik</a:t>
            </a:r>
            <a:endParaRPr i="1">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9"/>
          <p:cNvSpPr/>
          <p:nvPr/>
        </p:nvSpPr>
        <p:spPr>
          <a:xfrm rot="10800000">
            <a:off x="3728425" y="3198600"/>
            <a:ext cx="4370400" cy="2330700"/>
          </a:xfrm>
          <a:prstGeom prst="wedgeRoundRectCallout">
            <a:avLst>
              <a:gd name="adj1" fmla="val -20833"/>
              <a:gd name="adj2" fmla="val 62500"/>
              <a:gd name="adj3" fmla="val 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27" name="Google Shape;127;p9"/>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spcBef>
                <a:spcPts val="0"/>
              </a:spcBef>
              <a:spcAft>
                <a:spcPts val="0"/>
              </a:spcAft>
              <a:buClr>
                <a:schemeClr val="lt2"/>
              </a:buClr>
              <a:buSzPts val="3800"/>
              <a:buFont typeface="Calibri"/>
              <a:buNone/>
            </a:pPr>
            <a:r>
              <a:rPr lang="nl"/>
              <a:t>Activiteit 1: welkom en ijsbreker</a:t>
            </a:r>
            <a:endParaRPr/>
          </a:p>
        </p:txBody>
      </p:sp>
      <p:sp>
        <p:nvSpPr>
          <p:cNvPr id="128" name="Google Shape;128;p9"/>
          <p:cNvSpPr txBo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lvl="0" indent="-203200" algn="l" rtl="0">
              <a:lnSpc>
                <a:spcPct val="90000"/>
              </a:lnSpc>
              <a:spcBef>
                <a:spcPts val="1000"/>
              </a:spcBef>
              <a:spcAft>
                <a:spcPts val="0"/>
              </a:spcAft>
              <a:buNone/>
            </a:pPr>
            <a:endParaRPr sz="2200">
              <a:solidFill>
                <a:srgbClr val="2B454E"/>
              </a:solidFill>
              <a:latin typeface="Calibri"/>
              <a:ea typeface="Calibri"/>
              <a:cs typeface="Calibri"/>
              <a:sym typeface="Calibri"/>
            </a:endParaRPr>
          </a:p>
          <a:p>
            <a:pPr marL="571500" lvl="0" indent="-203200" algn="l" rtl="0">
              <a:lnSpc>
                <a:spcPct val="90000"/>
              </a:lnSpc>
              <a:spcBef>
                <a:spcPts val="1000"/>
              </a:spcBef>
              <a:spcAft>
                <a:spcPts val="0"/>
              </a:spcAft>
              <a:buNone/>
            </a:pPr>
            <a:endParaRPr sz="2200">
              <a:solidFill>
                <a:srgbClr val="2B454E"/>
              </a:solidFill>
              <a:latin typeface="Calibri"/>
              <a:ea typeface="Calibri"/>
              <a:cs typeface="Calibri"/>
              <a:sym typeface="Calibri"/>
            </a:endParaRPr>
          </a:p>
        </p:txBody>
      </p:sp>
      <p:sp>
        <p:nvSpPr>
          <p:cNvPr id="129" name="Google Shape;129;p9"/>
          <p:cNvSpPr txBox="1"/>
          <p:nvPr/>
        </p:nvSpPr>
        <p:spPr>
          <a:xfrm>
            <a:off x="232425" y="1010050"/>
            <a:ext cx="11736000" cy="1936800"/>
          </a:xfrm>
          <a:prstGeom prst="rect">
            <a:avLst/>
          </a:prstGeom>
          <a:solidFill>
            <a:srgbClr val="D1D1D1"/>
          </a:solid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nl" sz="2500" dirty="0">
                <a:solidFill>
                  <a:srgbClr val="1D1D1B"/>
                </a:solidFill>
                <a:latin typeface="Calibri"/>
                <a:ea typeface="Calibri"/>
                <a:cs typeface="Calibri"/>
                <a:sym typeface="Calibri"/>
              </a:rPr>
              <a:t>Denk na over wat je tot nu toe hebt geleerd over authentiek leren.</a:t>
            </a:r>
            <a:endParaRPr sz="2500" dirty="0">
              <a:solidFill>
                <a:srgbClr val="1D1D1B"/>
              </a:solidFill>
              <a:latin typeface="Calibri"/>
              <a:ea typeface="Calibri"/>
              <a:cs typeface="Calibri"/>
              <a:sym typeface="Calibri"/>
            </a:endParaRPr>
          </a:p>
          <a:p>
            <a:pPr marL="0" lvl="0" indent="0" algn="ctr" rtl="0">
              <a:spcBef>
                <a:spcPts val="0"/>
              </a:spcBef>
              <a:spcAft>
                <a:spcPts val="0"/>
              </a:spcAft>
              <a:buNone/>
            </a:pPr>
            <a:r>
              <a:rPr lang="nl" sz="2500" dirty="0">
                <a:solidFill>
                  <a:srgbClr val="1D1D1B"/>
                </a:solidFill>
                <a:latin typeface="Calibri"/>
                <a:ea typeface="Calibri"/>
                <a:cs typeface="Calibri"/>
                <a:sym typeface="Calibri"/>
              </a:rPr>
              <a:t>Denk na over de belangrijkste manieren waarop je authentieke leerpraktijken in jouw klas kunt implementeren.</a:t>
            </a:r>
            <a:endParaRPr sz="2500" dirty="0">
              <a:solidFill>
                <a:srgbClr val="1D1D1B"/>
              </a:solidFill>
              <a:latin typeface="Calibri"/>
              <a:ea typeface="Calibri"/>
              <a:cs typeface="Calibri"/>
              <a:sym typeface="Calibri"/>
            </a:endParaRPr>
          </a:p>
        </p:txBody>
      </p:sp>
      <p:sp>
        <p:nvSpPr>
          <p:cNvPr id="130" name="Google Shape;130;p9"/>
          <p:cNvSpPr txBox="1"/>
          <p:nvPr/>
        </p:nvSpPr>
        <p:spPr>
          <a:xfrm>
            <a:off x="3733150" y="3420400"/>
            <a:ext cx="4232400" cy="2109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500" dirty="0">
              <a:latin typeface="Calibri"/>
              <a:ea typeface="Calibri"/>
              <a:cs typeface="Calibri"/>
              <a:sym typeface="Calibri"/>
            </a:endParaRPr>
          </a:p>
          <a:p>
            <a:pPr marL="0" lvl="0" indent="0" algn="ctr" rtl="0">
              <a:spcBef>
                <a:spcPts val="0"/>
              </a:spcBef>
              <a:spcAft>
                <a:spcPts val="0"/>
              </a:spcAft>
              <a:buNone/>
            </a:pPr>
            <a:r>
              <a:rPr lang="nl" sz="2500" dirty="0">
                <a:latin typeface="Calibri"/>
                <a:ea typeface="Calibri"/>
                <a:cs typeface="Calibri"/>
                <a:sym typeface="Calibri"/>
              </a:rPr>
              <a:t>Deel jouw gedachten met de docent en de deelnemers.</a:t>
            </a:r>
            <a:endParaRPr sz="2500" dirty="0">
              <a:latin typeface="Calibri"/>
              <a:ea typeface="Calibri"/>
              <a:cs typeface="Calibri"/>
              <a:sym typeface="Calibri"/>
            </a:endParaRPr>
          </a:p>
        </p:txBody>
      </p:sp>
      <p:pic>
        <p:nvPicPr>
          <p:cNvPr id="131" name="Google Shape;131;p9"/>
          <p:cNvPicPr preferRelativeResize="0"/>
          <p:nvPr/>
        </p:nvPicPr>
        <p:blipFill>
          <a:blip r:embed="rId3">
            <a:alphaModFix/>
          </a:blip>
          <a:stretch>
            <a:fillRect/>
          </a:stretch>
        </p:blipFill>
        <p:spPr>
          <a:xfrm>
            <a:off x="783063" y="3262438"/>
            <a:ext cx="2447925" cy="2505075"/>
          </a:xfrm>
          <a:prstGeom prst="rect">
            <a:avLst/>
          </a:prstGeom>
          <a:noFill/>
          <a:ln>
            <a:noFill/>
          </a:ln>
        </p:spPr>
      </p:pic>
      <p:sp>
        <p:nvSpPr>
          <p:cNvPr id="132" name="Google Shape;132;p9"/>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nl" i="1">
                <a:latin typeface="Calibri"/>
                <a:ea typeface="Calibri"/>
                <a:cs typeface="Calibri"/>
                <a:sym typeface="Calibri"/>
              </a:rPr>
              <a:t>Beeldbron: website van het TINKER-project</a:t>
            </a:r>
            <a:endParaRPr i="1">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g34b85d504c5_0_7"/>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nl"/>
              <a:t>De basis: principes van authentiek leren - 1</a:t>
            </a:r>
            <a:endParaRPr/>
          </a:p>
        </p:txBody>
      </p:sp>
      <p:sp>
        <p:nvSpPr>
          <p:cNvPr id="139" name="Google Shape;139;g34b85d504c5_0_7"/>
          <p:cNvSpPr txBox="1">
            <a:spLocks noGrp="1"/>
          </p:cNvSpPr>
          <p:nvPr>
            <p:ph type="body" idx="1"/>
          </p:nvPr>
        </p:nvSpPr>
        <p:spPr>
          <a:xfrm>
            <a:off x="97971" y="881743"/>
            <a:ext cx="11944500" cy="5870100"/>
          </a:xfrm>
          <a:prstGeom prst="rect">
            <a:avLst/>
          </a:prstGeom>
        </p:spPr>
        <p:txBody>
          <a:bodyPr spcFirstLastPara="1" wrap="square" lIns="91425" tIns="45700" rIns="91425" bIns="45700" anchor="t" anchorCtr="0">
            <a:noAutofit/>
          </a:bodyPr>
          <a:lstStyle/>
          <a:p>
            <a:pPr marL="457200" lvl="0" indent="-374650" algn="l" rtl="0">
              <a:spcBef>
                <a:spcPts val="1000"/>
              </a:spcBef>
              <a:spcAft>
                <a:spcPts val="0"/>
              </a:spcAft>
              <a:buSzPts val="2300"/>
              <a:buChar char="●"/>
            </a:pPr>
            <a:r>
              <a:rPr lang="nl" sz="2300" b="1"/>
              <a:t>Authentieke context: </a:t>
            </a:r>
            <a:r>
              <a:rPr lang="nl" sz="2300"/>
              <a:t>Een virtuele of fysieke omgeving die de manier weerspiegelt waarop kennis in het echte leven wordt gebruikt, zonder de zaken te vereenvoudigen, en die motiverend is voor leren.</a:t>
            </a:r>
            <a:endParaRPr sz="2300"/>
          </a:p>
          <a:p>
            <a:pPr marL="0" lvl="0" indent="0" algn="l" rtl="0">
              <a:spcBef>
                <a:spcPts val="1000"/>
              </a:spcBef>
              <a:spcAft>
                <a:spcPts val="0"/>
              </a:spcAft>
              <a:buNone/>
            </a:pPr>
            <a:endParaRPr sz="2300"/>
          </a:p>
          <a:p>
            <a:pPr marL="0" lvl="0" indent="0" algn="l" rtl="0">
              <a:spcBef>
                <a:spcPts val="1000"/>
              </a:spcBef>
              <a:spcAft>
                <a:spcPts val="0"/>
              </a:spcAft>
              <a:buNone/>
            </a:pPr>
            <a:endParaRPr sz="2300"/>
          </a:p>
        </p:txBody>
      </p:sp>
      <p:pic>
        <p:nvPicPr>
          <p:cNvPr id="140" name="Google Shape;140;g34b85d504c5_0_7"/>
          <p:cNvPicPr preferRelativeResize="0"/>
          <p:nvPr/>
        </p:nvPicPr>
        <p:blipFill>
          <a:blip r:embed="rId3">
            <a:alphaModFix/>
          </a:blip>
          <a:stretch>
            <a:fillRect/>
          </a:stretch>
        </p:blipFill>
        <p:spPr>
          <a:xfrm>
            <a:off x="2836312" y="2031900"/>
            <a:ext cx="6519375" cy="4350974"/>
          </a:xfrm>
          <a:prstGeom prst="rect">
            <a:avLst/>
          </a:prstGeom>
          <a:noFill/>
          <a:ln>
            <a:noFill/>
          </a:ln>
        </p:spPr>
      </p:pic>
      <p:sp>
        <p:nvSpPr>
          <p:cNvPr id="141" name="Google Shape;141;g34b85d504c5_0_7"/>
          <p:cNvSpPr txBox="1"/>
          <p:nvPr/>
        </p:nvSpPr>
        <p:spPr>
          <a:xfrm>
            <a:off x="9551775" y="6443725"/>
            <a:ext cx="26403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nl" i="1">
                <a:latin typeface="Calibri"/>
                <a:ea typeface="Calibri"/>
                <a:cs typeface="Calibri"/>
                <a:sym typeface="Calibri"/>
              </a:rPr>
              <a:t>Bron afbeelding: Freepik</a:t>
            </a:r>
            <a:endParaRPr i="1">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g34b85d504c5_0_14"/>
          <p:cNvSpPr txBox="1">
            <a:spLocks noGrp="1"/>
          </p:cNvSpPr>
          <p:nvPr>
            <p:ph type="title"/>
          </p:nvPr>
        </p:nvSpPr>
        <p:spPr>
          <a:xfrm>
            <a:off x="97970" y="81642"/>
            <a:ext cx="11944500" cy="715800"/>
          </a:xfrm>
          <a:prstGeom prst="rect">
            <a:avLst/>
          </a:prstGeom>
        </p:spPr>
        <p:txBody>
          <a:bodyPr spcFirstLastPara="1" wrap="square" lIns="54000" tIns="54000" rIns="54000" bIns="54000" anchor="ctr" anchorCtr="0">
            <a:noAutofit/>
          </a:bodyPr>
          <a:lstStyle/>
          <a:p>
            <a:pPr marL="0" lvl="0" indent="0" algn="l" rtl="0">
              <a:spcBef>
                <a:spcPts val="0"/>
              </a:spcBef>
              <a:spcAft>
                <a:spcPts val="0"/>
              </a:spcAft>
              <a:buNone/>
            </a:pPr>
            <a:r>
              <a:rPr lang="nl"/>
              <a:t>De basis: principes van authentiek leren - 2</a:t>
            </a:r>
            <a:endParaRPr/>
          </a:p>
        </p:txBody>
      </p:sp>
      <p:sp>
        <p:nvSpPr>
          <p:cNvPr id="148" name="Google Shape;148;g34b85d504c5_0_14"/>
          <p:cNvSpPr txBox="1">
            <a:spLocks noGrp="1"/>
          </p:cNvSpPr>
          <p:nvPr>
            <p:ph type="body" idx="1"/>
          </p:nvPr>
        </p:nvSpPr>
        <p:spPr>
          <a:xfrm>
            <a:off x="97971" y="881743"/>
            <a:ext cx="11944500" cy="5870100"/>
          </a:xfrm>
          <a:prstGeom prst="rect">
            <a:avLst/>
          </a:prstGeom>
        </p:spPr>
        <p:txBody>
          <a:bodyPr spcFirstLastPara="1" wrap="square" lIns="91425" tIns="45700" rIns="91425" bIns="45700" anchor="t" anchorCtr="0">
            <a:noAutofit/>
          </a:bodyPr>
          <a:lstStyle/>
          <a:p>
            <a:pPr marL="457200" lvl="0" indent="-374650" algn="l" rtl="0">
              <a:spcBef>
                <a:spcPts val="1000"/>
              </a:spcBef>
              <a:spcAft>
                <a:spcPts val="0"/>
              </a:spcAft>
              <a:buSzPts val="2300"/>
              <a:buChar char="●"/>
            </a:pPr>
            <a:r>
              <a:rPr lang="nl" sz="2300" b="1"/>
              <a:t>Authentieke taak: </a:t>
            </a:r>
            <a:r>
              <a:rPr lang="nl" sz="2300"/>
              <a:t>taken die complex zijn (geen vooraf gedefinieerde stappen die studenten moeten volgen), relevant voor de echte wereld, interdisciplinair van aard, die productie vereisen (geen reproductie) maar niet ter plekke kunnen worden opgelost (langdurig onderzoek over een bepaalde periode).</a:t>
            </a:r>
            <a:endParaRPr sz="2300"/>
          </a:p>
          <a:p>
            <a:pPr marL="1371600" lvl="0" indent="0" algn="l" rtl="0">
              <a:spcBef>
                <a:spcPts val="1000"/>
              </a:spcBef>
              <a:spcAft>
                <a:spcPts val="0"/>
              </a:spcAft>
              <a:buNone/>
            </a:pPr>
            <a:endParaRPr sz="2300"/>
          </a:p>
          <a:p>
            <a:pPr marL="457200" lvl="0" indent="-374650" algn="l" rtl="0">
              <a:spcBef>
                <a:spcPts val="1000"/>
              </a:spcBef>
              <a:spcAft>
                <a:spcPts val="0"/>
              </a:spcAft>
              <a:buSzPts val="2300"/>
              <a:buChar char="●"/>
            </a:pPr>
            <a:r>
              <a:rPr lang="nl" sz="2300" b="1"/>
              <a:t>Deskundige prestaties: </a:t>
            </a:r>
            <a:r>
              <a:rPr lang="nl" sz="2300"/>
              <a:t>toegang tot expertise, zien hoe experts denken en werken, het observeren van echte gebeurtenissen, de mogelijkheid om verhalen te delen</a:t>
            </a:r>
            <a:endParaRPr sz="2300"/>
          </a:p>
          <a:p>
            <a:pPr marL="1371600" lvl="0" indent="0" algn="l" rtl="0">
              <a:spcBef>
                <a:spcPts val="1000"/>
              </a:spcBef>
              <a:spcAft>
                <a:spcPts val="0"/>
              </a:spcAft>
              <a:buNone/>
            </a:pPr>
            <a:endParaRPr/>
          </a:p>
        </p:txBody>
      </p:sp>
      <p:pic>
        <p:nvPicPr>
          <p:cNvPr id="149" name="Google Shape;149;g34b85d504c5_0_14"/>
          <p:cNvPicPr preferRelativeResize="0"/>
          <p:nvPr/>
        </p:nvPicPr>
        <p:blipFill>
          <a:blip r:embed="rId3">
            <a:alphaModFix/>
          </a:blip>
          <a:stretch>
            <a:fillRect/>
          </a:stretch>
        </p:blipFill>
        <p:spPr>
          <a:xfrm>
            <a:off x="3000363" y="3905538"/>
            <a:ext cx="3095625" cy="2085975"/>
          </a:xfrm>
          <a:prstGeom prst="rect">
            <a:avLst/>
          </a:prstGeom>
          <a:noFill/>
          <a:ln>
            <a:noFill/>
          </a:ln>
        </p:spPr>
      </p:pic>
      <p:pic>
        <p:nvPicPr>
          <p:cNvPr id="150" name="Google Shape;150;g34b85d504c5_0_14"/>
          <p:cNvPicPr preferRelativeResize="0"/>
          <p:nvPr/>
        </p:nvPicPr>
        <p:blipFill>
          <a:blip r:embed="rId4">
            <a:alphaModFix/>
          </a:blip>
          <a:stretch>
            <a:fillRect/>
          </a:stretch>
        </p:blipFill>
        <p:spPr>
          <a:xfrm>
            <a:off x="6384838" y="3967463"/>
            <a:ext cx="3133725" cy="1962150"/>
          </a:xfrm>
          <a:prstGeom prst="rect">
            <a:avLst/>
          </a:prstGeom>
          <a:noFill/>
          <a:ln>
            <a:noFill/>
          </a:ln>
        </p:spPr>
      </p:pic>
      <p:sp>
        <p:nvSpPr>
          <p:cNvPr id="151" name="Google Shape;151;g34b85d504c5_0_14"/>
          <p:cNvSpPr txBox="1"/>
          <p:nvPr/>
        </p:nvSpPr>
        <p:spPr>
          <a:xfrm>
            <a:off x="9070350" y="6443725"/>
            <a:ext cx="3121800" cy="34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nl" i="1">
                <a:latin typeface="Calibri"/>
                <a:ea typeface="Calibri"/>
                <a:cs typeface="Calibri"/>
                <a:sym typeface="Calibri"/>
              </a:rPr>
              <a:t>Bron afbeeldingen: website van het TINKER-project</a:t>
            </a:r>
            <a:endParaRPr i="1">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TotalTime>
  <Words>3379</Words>
  <Application>Microsoft Macintosh PowerPoint</Application>
  <PresentationFormat>Breedbeeld</PresentationFormat>
  <Paragraphs>214</Paragraphs>
  <Slides>22</Slides>
  <Notes>22</Notes>
  <HiddenSlides>0</HiddenSlides>
  <MMClips>0</MMClips>
  <ScaleCrop>false</ScaleCrop>
  <HeadingPairs>
    <vt:vector size="6" baseType="variant">
      <vt:variant>
        <vt:lpstr>Gebruikte lettertypen</vt:lpstr>
      </vt:variant>
      <vt:variant>
        <vt:i4>5</vt:i4>
      </vt:variant>
      <vt:variant>
        <vt:lpstr>Thema</vt:lpstr>
      </vt:variant>
      <vt:variant>
        <vt:i4>2</vt:i4>
      </vt:variant>
      <vt:variant>
        <vt:lpstr>Diatitels</vt:lpstr>
      </vt:variant>
      <vt:variant>
        <vt:i4>22</vt:i4>
      </vt:variant>
    </vt:vector>
  </HeadingPairs>
  <TitlesOfParts>
    <vt:vector size="29" baseType="lpstr">
      <vt:lpstr>Open Sans</vt:lpstr>
      <vt:lpstr>Roboto Medium</vt:lpstr>
      <vt:lpstr>Arial</vt:lpstr>
      <vt:lpstr>Roboto</vt:lpstr>
      <vt:lpstr>Calibri</vt:lpstr>
      <vt:lpstr>CARDET Course template - Cover page</vt:lpstr>
      <vt:lpstr>CARDET Course template</vt:lpstr>
      <vt:lpstr>WP3: Lerarenopleiding voor authentiek en genderinclusief informatica onderwijs</vt:lpstr>
      <vt:lpstr>Module 1: Overzicht van het TINKER-project en eerste introductie tot authentiek leren en genderinclusieve praktijk</vt:lpstr>
      <vt:lpstr>Leerresultaten</vt:lpstr>
      <vt:lpstr>Inhoud (1/2)</vt:lpstr>
      <vt:lpstr>Inhoud (2/2)</vt:lpstr>
      <vt:lpstr>Introductie</vt:lpstr>
      <vt:lpstr>Activiteit 1: welkom en ijsbreker</vt:lpstr>
      <vt:lpstr>De basis: principes van authentiek leren - 1</vt:lpstr>
      <vt:lpstr>De basis: principes van authentiek leren - 2</vt:lpstr>
      <vt:lpstr>De basis: principes van authentiek leren - 3</vt:lpstr>
      <vt:lpstr>De basis: principes van authentiek leren - 4</vt:lpstr>
      <vt:lpstr>De basis: principes van authentiek leren - 5</vt:lpstr>
      <vt:lpstr>Waarom authentiek leren in de informatica?</vt:lpstr>
      <vt:lpstr>Activiteit 2: groepsactiviteit</vt:lpstr>
      <vt:lpstr>Inzicht in genderinclusie en genderbias - 1</vt:lpstr>
      <vt:lpstr>Inzicht in genderinclusie en genderbias - 2</vt:lpstr>
      <vt:lpstr>Veelvoorkomende gendervooroordelen in het onderwijs</vt:lpstr>
      <vt:lpstr>Het verminderen van gendervooroordelen in het informaticaonderwijs</vt:lpstr>
      <vt:lpstr>Activiteit 3: zelfreflectie-opdracht</vt:lpstr>
      <vt:lpstr>Reflectie</vt:lpstr>
      <vt:lpstr>Literatuur</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WP3: Lerarenopleiding voor authentiek en genderinclusief informatica onderwijs</dc:title>
  <dc:creator>2Fast4u</dc:creator>
  <cp:lastModifiedBy>Maureen Cramer</cp:lastModifiedBy>
  <cp:revision>2</cp:revision>
  <dcterms:created xsi:type="dcterms:W3CDTF">2014-07-11T09:12:14Z</dcterms:created>
  <dcterms:modified xsi:type="dcterms:W3CDTF">2025-06-29T20:26:38Z</dcterms:modified>
</cp:coreProperties>
</file>